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7"/>
  </p:notesMasterIdLst>
  <p:sldIdLst>
    <p:sldId id="272" r:id="rId5"/>
    <p:sldId id="273" r:id="rId6"/>
  </p:sldIdLst>
  <p:sldSz cx="43891200" cy="3291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B4D2CF"/>
    <a:srgbClr val="B4D5D2"/>
    <a:srgbClr val="0000FF"/>
    <a:srgbClr val="006F66"/>
    <a:srgbClr val="AD5B5B"/>
    <a:srgbClr val="89A9A8"/>
    <a:srgbClr val="0E6F66"/>
    <a:srgbClr val="0D6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386" autoAdjust="0"/>
    <p:restoredTop sz="96357" autoAdjust="0"/>
  </p:normalViewPr>
  <p:slideViewPr>
    <p:cSldViewPr snapToGrid="0">
      <p:cViewPr>
        <p:scale>
          <a:sx n="77" d="100"/>
          <a:sy n="77" d="100"/>
        </p:scale>
        <p:origin x="152" y="-88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5201C7C-CCD2-49F1-AB71-1B3274677082}" type="datetimeFigureOut">
              <a:rPr lang="en-US" smtClean="0"/>
              <a:t>2/26/26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B58445F-29EC-40CE-9F04-84B691D8F369}" type="slidenum">
              <a:rPr lang="en-US" smtClean="0"/>
              <a:t>‹#›</a:t>
            </a:fld>
            <a:endParaRPr lang="en-US"/>
          </a:p>
        </p:txBody>
      </p:sp>
    </p:spTree>
    <p:extLst>
      <p:ext uri="{BB962C8B-B14F-4D97-AF65-F5344CB8AC3E}">
        <p14:creationId xmlns:p14="http://schemas.microsoft.com/office/powerpoint/2010/main" val="2648326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22222"/>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6B58445F-29EC-40CE-9F04-84B691D8F369}" type="slidenum">
              <a:rPr lang="en-US" smtClean="0"/>
              <a:t>1</a:t>
            </a:fld>
            <a:endParaRPr lang="en-US"/>
          </a:p>
        </p:txBody>
      </p:sp>
    </p:spTree>
    <p:extLst>
      <p:ext uri="{BB962C8B-B14F-4D97-AF65-F5344CB8AC3E}">
        <p14:creationId xmlns:p14="http://schemas.microsoft.com/office/powerpoint/2010/main" val="1312300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97D3AEAE-95AF-44E0-9BC4-8D3F3515DD79}" type="datetimeFigureOut">
              <a:rPr lang="en-US" smtClean="0"/>
              <a:t>2/26/26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63144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3AEAE-95AF-44E0-9BC4-8D3F3515DD79}" type="datetimeFigureOut">
              <a:rPr lang="en-US" smtClean="0"/>
              <a:t>2/26/26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1713270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D3AEAE-95AF-44E0-9BC4-8D3F3515DD79}" type="datetimeFigureOut">
              <a:rPr lang="en-US" smtClean="0"/>
              <a:t>2/26/26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87983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D3AEAE-95AF-44E0-9BC4-8D3F3515DD79}" type="datetimeFigureOut">
              <a:rPr lang="en-US" smtClean="0"/>
              <a:t>2/26/26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80202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D3AEAE-95AF-44E0-9BC4-8D3F3515DD79}" type="datetimeFigureOut">
              <a:rPr lang="en-US" smtClean="0"/>
              <a:t>2/26/26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605575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D3AEAE-95AF-44E0-9BC4-8D3F3515DD79}" type="datetimeFigureOut">
              <a:rPr lang="en-US" smtClean="0"/>
              <a:t>2/26/26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3897864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3AEAE-95AF-44E0-9BC4-8D3F3515DD79}" type="datetimeFigureOut">
              <a:rPr lang="en-US" smtClean="0"/>
              <a:t>2/26/26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2441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97D3AEAE-95AF-44E0-9BC4-8D3F3515DD79}" type="datetimeFigureOut">
              <a:rPr lang="en-US" smtClean="0"/>
              <a:t>2/26/26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200573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97D3AEAE-95AF-44E0-9BC4-8D3F3515DD79}" type="datetimeFigureOut">
              <a:rPr lang="en-US" smtClean="0"/>
              <a:t>2/26/26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41367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3AEAE-95AF-44E0-9BC4-8D3F3515DD79}" type="datetimeFigureOut">
              <a:rPr lang="en-US" smtClean="0"/>
              <a:t>2/26/26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1054284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3AEAE-95AF-44E0-9BC4-8D3F3515DD79}" type="datetimeFigureOut">
              <a:rPr lang="en-US" smtClean="0"/>
              <a:t>2/26/26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A3592-DF13-4139-8BA5-DBFBAA36D408}" type="slidenum">
              <a:rPr lang="en-US" smtClean="0"/>
              <a:t>‹#›</a:t>
            </a:fld>
            <a:endParaRPr lang="en-US"/>
          </a:p>
        </p:txBody>
      </p:sp>
    </p:spTree>
    <p:extLst>
      <p:ext uri="{BB962C8B-B14F-4D97-AF65-F5344CB8AC3E}">
        <p14:creationId xmlns:p14="http://schemas.microsoft.com/office/powerpoint/2010/main" val="3954035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97D3AEAE-95AF-44E0-9BC4-8D3F3515DD79}" type="datetimeFigureOut">
              <a:rPr lang="en-US" smtClean="0"/>
              <a:t>2/26/26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D22A3592-DF13-4139-8BA5-DBFBAA36D408}" type="slidenum">
              <a:rPr lang="en-US" smtClean="0"/>
              <a:t>‹#›</a:t>
            </a:fld>
            <a:endParaRPr lang="en-US"/>
          </a:p>
        </p:txBody>
      </p:sp>
    </p:spTree>
    <p:extLst>
      <p:ext uri="{BB962C8B-B14F-4D97-AF65-F5344CB8AC3E}">
        <p14:creationId xmlns:p14="http://schemas.microsoft.com/office/powerpoint/2010/main" val="33188266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image" Target="../media/image3.emf"/><Relationship Id="rId26" Type="http://schemas.openxmlformats.org/officeDocument/2006/relationships/image" Target="../media/image11.emf"/><Relationship Id="rId39" Type="http://schemas.openxmlformats.org/officeDocument/2006/relationships/image" Target="../media/image24.png"/><Relationship Id="rId21" Type="http://schemas.openxmlformats.org/officeDocument/2006/relationships/image" Target="../media/image6.emf"/><Relationship Id="rId34" Type="http://schemas.openxmlformats.org/officeDocument/2006/relationships/image" Target="../media/image19.png"/><Relationship Id="rId42" Type="http://schemas.openxmlformats.org/officeDocument/2006/relationships/image" Target="../media/image27.png"/><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image" Target="../media/image1.png"/><Relationship Id="rId20" Type="http://schemas.openxmlformats.org/officeDocument/2006/relationships/image" Target="../media/image5.emf"/><Relationship Id="rId29" Type="http://schemas.openxmlformats.org/officeDocument/2006/relationships/image" Target="../media/image14.emf"/><Relationship Id="rId41" Type="http://schemas.openxmlformats.org/officeDocument/2006/relationships/image" Target="../media/image26.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9.emf"/><Relationship Id="rId32" Type="http://schemas.openxmlformats.org/officeDocument/2006/relationships/image" Target="../media/image17.emf"/><Relationship Id="rId37" Type="http://schemas.openxmlformats.org/officeDocument/2006/relationships/image" Target="../media/image22.png"/><Relationship Id="rId40" Type="http://schemas.openxmlformats.org/officeDocument/2006/relationships/image" Target="../media/image25.png"/><Relationship Id="rId5" Type="http://schemas.openxmlformats.org/officeDocument/2006/relationships/tags" Target="../tags/tag5.xml"/><Relationship Id="rId15" Type="http://schemas.openxmlformats.org/officeDocument/2006/relationships/notesSlide" Target="../notesSlides/notesSlide1.xml"/><Relationship Id="rId23" Type="http://schemas.openxmlformats.org/officeDocument/2006/relationships/image" Target="../media/image8.emf"/><Relationship Id="rId28" Type="http://schemas.openxmlformats.org/officeDocument/2006/relationships/image" Target="../media/image13.emf"/><Relationship Id="rId36" Type="http://schemas.openxmlformats.org/officeDocument/2006/relationships/image" Target="../media/image21.png"/><Relationship Id="rId10" Type="http://schemas.openxmlformats.org/officeDocument/2006/relationships/tags" Target="../tags/tag10.xml"/><Relationship Id="rId19" Type="http://schemas.openxmlformats.org/officeDocument/2006/relationships/image" Target="../media/image4.emf"/><Relationship Id="rId31" Type="http://schemas.openxmlformats.org/officeDocument/2006/relationships/image" Target="../media/image16.emf"/><Relationship Id="rId44" Type="http://schemas.openxmlformats.org/officeDocument/2006/relationships/image" Target="../media/image29.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1.xml"/><Relationship Id="rId22" Type="http://schemas.openxmlformats.org/officeDocument/2006/relationships/image" Target="../media/image7.png"/><Relationship Id="rId27" Type="http://schemas.openxmlformats.org/officeDocument/2006/relationships/image" Target="../media/image12.emf"/><Relationship Id="rId30" Type="http://schemas.openxmlformats.org/officeDocument/2006/relationships/image" Target="../media/image15.emf"/><Relationship Id="rId35" Type="http://schemas.openxmlformats.org/officeDocument/2006/relationships/image" Target="../media/image20.png"/><Relationship Id="rId43" Type="http://schemas.openxmlformats.org/officeDocument/2006/relationships/image" Target="../media/image28.png"/><Relationship Id="rId8" Type="http://schemas.openxmlformats.org/officeDocument/2006/relationships/tags" Target="../tags/tag8.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image" Target="../media/image2.jpeg"/><Relationship Id="rId25" Type="http://schemas.openxmlformats.org/officeDocument/2006/relationships/image" Target="../media/image10.emf"/><Relationship Id="rId33" Type="http://schemas.openxmlformats.org/officeDocument/2006/relationships/image" Target="../media/image18.emf"/><Relationship Id="rId38"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553E7973-BD33-02EC-8680-51401551A2FA}"/>
              </a:ext>
            </a:extLst>
          </p:cNvPr>
          <p:cNvSpPr/>
          <p:nvPr/>
        </p:nvSpPr>
        <p:spPr>
          <a:xfrm>
            <a:off x="28572183" y="25316984"/>
            <a:ext cx="14949716" cy="2062950"/>
          </a:xfrm>
          <a:prstGeom prst="rect">
            <a:avLst/>
          </a:prstGeom>
          <a:solidFill>
            <a:schemeClr val="bg1"/>
          </a:solidFill>
          <a:ln w="762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a:t>
            </a:r>
          </a:p>
        </p:txBody>
      </p:sp>
      <p:sp>
        <p:nvSpPr>
          <p:cNvPr id="118" name="Rectangle 117">
            <a:extLst>
              <a:ext uri="{FF2B5EF4-FFF2-40B4-BE49-F238E27FC236}">
                <a16:creationId xmlns:a16="http://schemas.microsoft.com/office/drawing/2014/main" id="{B7FD0DFB-CF0C-D64C-0D3B-1492A68747BE}"/>
              </a:ext>
            </a:extLst>
          </p:cNvPr>
          <p:cNvSpPr/>
          <p:nvPr/>
        </p:nvSpPr>
        <p:spPr>
          <a:xfrm>
            <a:off x="564514" y="12997673"/>
            <a:ext cx="10881360" cy="3461527"/>
          </a:xfrm>
          <a:prstGeom prst="rect">
            <a:avLst/>
          </a:prstGeom>
          <a:noFill/>
          <a:ln w="762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A4E71087-8E25-E715-C2E2-746F91A5BAB5}"/>
              </a:ext>
            </a:extLst>
          </p:cNvPr>
          <p:cNvSpPr/>
          <p:nvPr/>
        </p:nvSpPr>
        <p:spPr>
          <a:xfrm>
            <a:off x="479207" y="22045996"/>
            <a:ext cx="10890302" cy="10518454"/>
          </a:xfrm>
          <a:prstGeom prst="rect">
            <a:avLst/>
          </a:prstGeom>
          <a:solidFill>
            <a:schemeClr val="bg1"/>
          </a:solidFill>
          <a:ln w="762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05E6D7E4-24E8-3289-5946-C7FF35DA8B3C}"/>
              </a:ext>
            </a:extLst>
          </p:cNvPr>
          <p:cNvSpPr txBox="1"/>
          <p:nvPr/>
        </p:nvSpPr>
        <p:spPr>
          <a:xfrm>
            <a:off x="525177" y="530385"/>
            <a:ext cx="42976800" cy="4219538"/>
          </a:xfrm>
          <a:prstGeom prst="rect">
            <a:avLst/>
          </a:prstGeom>
          <a:gradFill flip="none" rotWithShape="1">
            <a:gsLst>
              <a:gs pos="0">
                <a:srgbClr val="0E6F66">
                  <a:shade val="30000"/>
                  <a:satMod val="115000"/>
                  <a:alpha val="80000"/>
                </a:srgbClr>
              </a:gs>
              <a:gs pos="31000">
                <a:srgbClr val="0E6F66">
                  <a:shade val="67500"/>
                  <a:satMod val="115000"/>
                  <a:alpha val="30000"/>
                </a:srgbClr>
              </a:gs>
              <a:gs pos="100000">
                <a:srgbClr val="0E6F66">
                  <a:shade val="100000"/>
                  <a:satMod val="115000"/>
                  <a:alpha val="30000"/>
                </a:srgbClr>
              </a:gs>
            </a:gsLst>
            <a:lin ang="0" scaled="1"/>
            <a:tileRect/>
          </a:gradFill>
        </p:spPr>
        <p:txBody>
          <a:bodyPr wrap="square" lIns="4572000" rIns="4572000" rtlCol="0">
            <a:noAutofit/>
          </a:bodyPr>
          <a:lstStyle/>
          <a:p>
            <a:pPr marL="0" marR="0" algn="ctr">
              <a:lnSpc>
                <a:spcPct val="107000"/>
              </a:lnSpc>
              <a:spcBef>
                <a:spcPts val="600"/>
              </a:spcBef>
              <a:spcAft>
                <a:spcPts val="0"/>
              </a:spcAft>
            </a:pP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marL="0" marR="0" algn="ctr">
              <a:lnSpc>
                <a:spcPct val="107000"/>
              </a:lnSpc>
              <a:spcAft>
                <a:spcPts val="0"/>
              </a:spcAft>
            </a:pPr>
            <a:r>
              <a:rPr lang="en-US" sz="6200" dirty="0">
                <a:latin typeface="Arial Nova Light" panose="020B0304020202020204" pitchFamily="34" charset="0"/>
                <a:cs typeface="Arial" panose="020B0604020202020204" pitchFamily="34" charset="0"/>
              </a:rPr>
              <a:t>Effects of psilocybin on attentional set-shifting following chronic stress in rats</a:t>
            </a:r>
          </a:p>
          <a:p>
            <a:pPr marL="0" marR="0" algn="ctr">
              <a:lnSpc>
                <a:spcPct val="150000"/>
              </a:lnSpc>
              <a:spcAft>
                <a:spcPts val="0"/>
              </a:spcAft>
            </a:pPr>
            <a:r>
              <a:rPr lang="en-US" sz="4800" b="1" u="sng" dirty="0">
                <a:latin typeface="Arial Nova Light" panose="020B0304020202020204" pitchFamily="34" charset="0"/>
                <a:cs typeface="Arial" panose="020B0604020202020204" pitchFamily="34" charset="0"/>
              </a:rPr>
              <a:t>Joseph J. Hennessey</a:t>
            </a:r>
            <a:r>
              <a:rPr lang="en-US" sz="4800" b="1" baseline="30000" dirty="0">
                <a:latin typeface="Arial Nova Light" panose="020B0304020202020204" pitchFamily="34" charset="0"/>
                <a:cs typeface="Arial" panose="020B0604020202020204" pitchFamily="34" charset="0"/>
              </a:rPr>
              <a:t>1,2</a:t>
            </a:r>
            <a:r>
              <a:rPr lang="en-US" sz="4800" dirty="0">
                <a:latin typeface="Arial Nova Light" panose="020B0304020202020204" pitchFamily="34" charset="0"/>
                <a:cs typeface="Arial" panose="020B0604020202020204" pitchFamily="34" charset="0"/>
              </a:rPr>
              <a:t>, John D. McCorvy</a:t>
            </a:r>
            <a:r>
              <a:rPr lang="en-US" sz="4800" baseline="30000" dirty="0">
                <a:latin typeface="Arial Nova Light" panose="020B0304020202020204" pitchFamily="34" charset="0"/>
                <a:cs typeface="Arial" panose="020B0604020202020204" pitchFamily="34" charset="0"/>
              </a:rPr>
              <a:t>3</a:t>
            </a:r>
            <a:r>
              <a:rPr lang="en-US" sz="4800" dirty="0">
                <a:latin typeface="Arial Nova Light" panose="020B0304020202020204" pitchFamily="34" charset="0"/>
                <a:cs typeface="Arial" panose="020B0604020202020204" pitchFamily="34" charset="0"/>
              </a:rPr>
              <a:t>, &amp; John R. Mantsch</a:t>
            </a:r>
            <a:r>
              <a:rPr lang="en-US" sz="4800" baseline="30000" dirty="0">
                <a:latin typeface="Arial Nova Light" panose="020B0304020202020204" pitchFamily="34" charset="0"/>
                <a:cs typeface="Arial" panose="020B0604020202020204" pitchFamily="34" charset="0"/>
              </a:rPr>
              <a:t>1</a:t>
            </a:r>
            <a:endParaRPr lang="en-US" sz="3200" dirty="0">
              <a:latin typeface="Arial Nova Light" panose="020B0304020202020204" pitchFamily="34" charset="0"/>
              <a:cs typeface="Arial" panose="020B0604020202020204" pitchFamily="34" charset="0"/>
            </a:endParaRPr>
          </a:p>
          <a:p>
            <a:pPr algn="ctr"/>
            <a:endParaRPr lang="en-US" sz="3200" dirty="0">
              <a:latin typeface="Arial Nova Light" panose="020B0304020202020204" pitchFamily="34" charset="0"/>
              <a:cs typeface="Arial" panose="020B0604020202020204" pitchFamily="34" charset="0"/>
            </a:endParaRPr>
          </a:p>
          <a:p>
            <a:pPr algn="ctr"/>
            <a:r>
              <a:rPr lang="en-US" sz="3200" dirty="0">
                <a:latin typeface="Arial Nova Light" panose="020B0304020202020204" pitchFamily="34" charset="0"/>
                <a:cs typeface="Arial" panose="020B0604020202020204" pitchFamily="34" charset="0"/>
              </a:rPr>
              <a:t>Department of Pharmacology &amp; Toxicology</a:t>
            </a:r>
            <a:r>
              <a:rPr lang="en-US" sz="3200" baseline="30000" dirty="0">
                <a:latin typeface="Arial Nova Light" panose="020B0304020202020204" pitchFamily="34" charset="0"/>
                <a:cs typeface="Arial" panose="020B0604020202020204" pitchFamily="34" charset="0"/>
              </a:rPr>
              <a:t>1</a:t>
            </a:r>
            <a:r>
              <a:rPr lang="en-US" sz="3200" dirty="0">
                <a:latin typeface="Arial Nova Light" panose="020B0304020202020204" pitchFamily="34" charset="0"/>
                <a:cs typeface="Arial" panose="020B0604020202020204" pitchFamily="34" charset="0"/>
              </a:rPr>
              <a:t>; Medical Scientist Training Program</a:t>
            </a:r>
            <a:r>
              <a:rPr lang="en-US" sz="3200" baseline="30000" dirty="0">
                <a:latin typeface="Arial Nova Light" panose="020B0304020202020204" pitchFamily="34" charset="0"/>
                <a:cs typeface="Arial" panose="020B0604020202020204" pitchFamily="34" charset="0"/>
              </a:rPr>
              <a:t>2</a:t>
            </a:r>
            <a:r>
              <a:rPr lang="en-US" sz="3200" dirty="0">
                <a:latin typeface="Arial Nova Light" panose="020B0304020202020204" pitchFamily="34" charset="0"/>
                <a:cs typeface="Arial" panose="020B0604020202020204" pitchFamily="34" charset="0"/>
              </a:rPr>
              <a:t>; Department of Cell Biology, Neurobiology, and Anatomy</a:t>
            </a:r>
            <a:r>
              <a:rPr lang="en-US" sz="3200" baseline="30000" dirty="0">
                <a:latin typeface="Arial Nova Light" panose="020B0304020202020204" pitchFamily="34" charset="0"/>
                <a:cs typeface="Arial" panose="020B0604020202020204" pitchFamily="34" charset="0"/>
              </a:rPr>
              <a:t>3</a:t>
            </a:r>
            <a:r>
              <a:rPr lang="en-US" sz="3200" dirty="0">
                <a:latin typeface="Arial Nova Light" panose="020B0304020202020204" pitchFamily="34" charset="0"/>
                <a:cs typeface="Arial" panose="020B0604020202020204" pitchFamily="34" charset="0"/>
              </a:rPr>
              <a:t>, </a:t>
            </a:r>
          </a:p>
          <a:p>
            <a:pPr algn="ctr"/>
            <a:r>
              <a:rPr lang="en-US" sz="3200" dirty="0">
                <a:latin typeface="Arial Nova Light" panose="020B0304020202020204" pitchFamily="34" charset="0"/>
                <a:cs typeface="Arial" panose="020B0604020202020204" pitchFamily="34" charset="0"/>
              </a:rPr>
              <a:t>Medical College of Wisconsin, Milwaukee, WI</a:t>
            </a:r>
          </a:p>
        </p:txBody>
      </p:sp>
      <p:sp>
        <p:nvSpPr>
          <p:cNvPr id="27" name="Rectangle 26">
            <a:extLst>
              <a:ext uri="{FF2B5EF4-FFF2-40B4-BE49-F238E27FC236}">
                <a16:creationId xmlns:a16="http://schemas.microsoft.com/office/drawing/2014/main" id="{47B21189-AA2C-21F9-5BA3-2B7AB1836DE2}"/>
              </a:ext>
            </a:extLst>
          </p:cNvPr>
          <p:cNvSpPr/>
          <p:nvPr/>
        </p:nvSpPr>
        <p:spPr>
          <a:xfrm>
            <a:off x="558465" y="5207774"/>
            <a:ext cx="10890302" cy="7345256"/>
          </a:xfrm>
          <a:prstGeom prst="rect">
            <a:avLst/>
          </a:prstGeom>
          <a:solidFill>
            <a:schemeClr val="bg1"/>
          </a:solidFill>
          <a:ln w="762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B4BAECDD-FBF6-79A9-4FD9-EB0D8DFB3438}"/>
              </a:ext>
            </a:extLst>
          </p:cNvPr>
          <p:cNvSpPr txBox="1"/>
          <p:nvPr/>
        </p:nvSpPr>
        <p:spPr>
          <a:xfrm>
            <a:off x="558465" y="5193483"/>
            <a:ext cx="10888609" cy="769441"/>
          </a:xfrm>
          <a:prstGeom prst="rect">
            <a:avLst/>
          </a:prstGeom>
          <a:solidFill>
            <a:srgbClr val="B4D5D2"/>
          </a:solidFill>
          <a:ln w="76200" cmpd="sng">
            <a:solidFill>
              <a:schemeClr val="tx1"/>
            </a:solidFill>
          </a:ln>
        </p:spPr>
        <p:txBody>
          <a:bodyPr wrap="square" rtlCol="0">
            <a:spAutoFit/>
          </a:bodyPr>
          <a:lstStyle/>
          <a:p>
            <a:pPr algn="ctr"/>
            <a:r>
              <a:rPr lang="en-US" sz="4400" dirty="0">
                <a:latin typeface="Arial Nova" panose="020B0504020202020204" pitchFamily="34" charset="0"/>
                <a:cs typeface="Arial" panose="020B0604020202020204" pitchFamily="34" charset="0"/>
              </a:rPr>
              <a:t>Introduction</a:t>
            </a:r>
          </a:p>
        </p:txBody>
      </p:sp>
      <p:sp>
        <p:nvSpPr>
          <p:cNvPr id="31" name="TextBox 30">
            <a:extLst>
              <a:ext uri="{FF2B5EF4-FFF2-40B4-BE49-F238E27FC236}">
                <a16:creationId xmlns:a16="http://schemas.microsoft.com/office/drawing/2014/main" id="{1918067A-9AF7-EC0B-B452-E661CBAAE14F}"/>
              </a:ext>
            </a:extLst>
          </p:cNvPr>
          <p:cNvSpPr txBox="1"/>
          <p:nvPr/>
        </p:nvSpPr>
        <p:spPr>
          <a:xfrm>
            <a:off x="501180" y="21276555"/>
            <a:ext cx="10890302" cy="769441"/>
          </a:xfrm>
          <a:prstGeom prst="rect">
            <a:avLst/>
          </a:prstGeom>
          <a:solidFill>
            <a:srgbClr val="B4D5D2"/>
          </a:solidFill>
          <a:ln w="76200" cmpd="sng">
            <a:solidFill>
              <a:srgbClr val="000000"/>
            </a:solidFill>
          </a:ln>
        </p:spPr>
        <p:txBody>
          <a:bodyPr wrap="square" rtlCol="0">
            <a:spAutoFit/>
          </a:bodyPr>
          <a:lstStyle/>
          <a:p>
            <a:pPr algn="ctr"/>
            <a:r>
              <a:rPr lang="en-US" sz="4400" dirty="0">
                <a:latin typeface="Arial Nova" panose="020B0504020202020204" pitchFamily="34" charset="0"/>
                <a:cs typeface="Arial" panose="020B0604020202020204" pitchFamily="34" charset="0"/>
              </a:rPr>
              <a:t>Experimental design</a:t>
            </a:r>
          </a:p>
        </p:txBody>
      </p:sp>
      <p:sp>
        <p:nvSpPr>
          <p:cNvPr id="8" name="Rectangle 2">
            <a:extLst>
              <a:ext uri="{FF2B5EF4-FFF2-40B4-BE49-F238E27FC236}">
                <a16:creationId xmlns:a16="http://schemas.microsoft.com/office/drawing/2014/main" id="{E0DB37CE-E623-579B-B274-FF7475F0E301}"/>
              </a:ext>
            </a:extLst>
          </p:cNvPr>
          <p:cNvSpPr>
            <a:spLocks noChangeArrowheads="1"/>
          </p:cNvSpPr>
          <p:nvPr/>
        </p:nvSpPr>
        <p:spPr bwMode="auto">
          <a:xfrm>
            <a:off x="0" y="0"/>
            <a:ext cx="438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93F4B454-56A8-AE3F-9A7F-39E705F355E1}"/>
              </a:ext>
            </a:extLst>
          </p:cNvPr>
          <p:cNvSpPr txBox="1"/>
          <p:nvPr/>
        </p:nvSpPr>
        <p:spPr>
          <a:xfrm>
            <a:off x="669286" y="6071345"/>
            <a:ext cx="10771709" cy="637097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400" dirty="0">
                <a:latin typeface="Arial Nova" panose="020B0504020202020204" pitchFamily="34" charset="0"/>
              </a:rPr>
              <a:t>Psychedelics are a class of compounds that acutely induce profound alterations in perceptual, emotional, and cognitive state primarily through agonist action at serotonin 2A (5-HT2A) receptors</a:t>
            </a:r>
          </a:p>
          <a:p>
            <a:pPr marL="342900" indent="-342900">
              <a:buFont typeface="Arial" panose="020B0604020202020204" pitchFamily="34" charset="0"/>
              <a:buChar char="•"/>
            </a:pPr>
            <a:r>
              <a:rPr lang="en-US" sz="2400" dirty="0">
                <a:latin typeface="Arial Nova" panose="020B0504020202020204" pitchFamily="34" charset="0"/>
              </a:rPr>
              <a:t>Psychedelic-assisted therapy is showing promise for treating a wide range of neuropsychiatric diseases, including Major Depressive Disorder, Substance Use Disorder, PTSD, and Obsessive-Compulsive Disorder (Stange 2017, Verdejo-Garcia 2015, Gruner 2017, Polak 2012)</a:t>
            </a:r>
          </a:p>
          <a:p>
            <a:pPr marL="342900" indent="-342900">
              <a:buFont typeface="Arial" panose="020B0604020202020204" pitchFamily="34" charset="0"/>
              <a:buChar char="•"/>
            </a:pPr>
            <a:r>
              <a:rPr lang="en-US" sz="2400" dirty="0">
                <a:latin typeface="Arial Nova" panose="020B0504020202020204" pitchFamily="34" charset="0"/>
              </a:rPr>
              <a:t>Psychedelic-assisted therapy is unique in that it provides long-term therapeutic benefits after a single or several doses</a:t>
            </a:r>
          </a:p>
          <a:p>
            <a:pPr marL="342900" indent="-342900">
              <a:buFont typeface="Arial" panose="020B0604020202020204" pitchFamily="34" charset="0"/>
              <a:buChar char="•"/>
            </a:pPr>
            <a:r>
              <a:rPr lang="en-US" sz="2400" b="1" dirty="0">
                <a:latin typeface="Arial Nova" panose="020B0504020202020204" pitchFamily="34" charset="0"/>
              </a:rPr>
              <a:t>Cognitive flexibility </a:t>
            </a:r>
            <a:r>
              <a:rPr lang="en-US" sz="2400" dirty="0">
                <a:latin typeface="Arial Nova" panose="020B0504020202020204" pitchFamily="34" charset="0"/>
              </a:rPr>
              <a:t>is impaired in all these diseases (MDD, SUD, PTSD, OCD) </a:t>
            </a:r>
          </a:p>
          <a:p>
            <a:pPr marL="342900" indent="-342900">
              <a:buFont typeface="Arial" panose="020B0604020202020204" pitchFamily="34" charset="0"/>
              <a:buChar char="•"/>
            </a:pPr>
            <a:r>
              <a:rPr lang="en-US" sz="2400" dirty="0">
                <a:latin typeface="Arial Nova" panose="020B0504020202020204" pitchFamily="34" charset="0"/>
              </a:rPr>
              <a:t>Psychedelics have been shown to promote cognitive flexibility and relaxion of prior beliefs in humans (Doss 2021, Carhart-Harris 2019)</a:t>
            </a:r>
          </a:p>
          <a:p>
            <a:pPr marL="342900" indent="-342900">
              <a:buFont typeface="Arial" panose="020B0604020202020204" pitchFamily="34" charset="0"/>
              <a:buChar char="•"/>
            </a:pPr>
            <a:r>
              <a:rPr lang="en-US" sz="2400" dirty="0">
                <a:latin typeface="Arial Nova" panose="020B0504020202020204" pitchFamily="34" charset="0"/>
              </a:rPr>
              <a:t>Thus, promotion of cognitive flexibility may represent a trans-diagnostic therapeutic mechanism through which psychedelics mediate their long-term effects</a:t>
            </a:r>
          </a:p>
          <a:p>
            <a:pPr marL="342900" indent="-342900">
              <a:buFont typeface="Arial" panose="020B0604020202020204" pitchFamily="34" charset="0"/>
              <a:buChar char="•"/>
            </a:pPr>
            <a:endParaRPr lang="en-US" sz="2400" dirty="0">
              <a:latin typeface="Arial Nova" panose="020B0504020202020204" pitchFamily="34" charset="0"/>
            </a:endParaRPr>
          </a:p>
        </p:txBody>
      </p:sp>
      <p:sp>
        <p:nvSpPr>
          <p:cNvPr id="80" name="Rectangle 79">
            <a:extLst>
              <a:ext uri="{FF2B5EF4-FFF2-40B4-BE49-F238E27FC236}">
                <a16:creationId xmlns:a16="http://schemas.microsoft.com/office/drawing/2014/main" id="{44338D6A-0C58-0E3A-154D-57CDBB7943F6}"/>
              </a:ext>
            </a:extLst>
          </p:cNvPr>
          <p:cNvSpPr/>
          <p:nvPr/>
        </p:nvSpPr>
        <p:spPr>
          <a:xfrm>
            <a:off x="28531089" y="31634854"/>
            <a:ext cx="14990809" cy="1151914"/>
          </a:xfrm>
          <a:prstGeom prst="rect">
            <a:avLst/>
          </a:prstGeom>
          <a:ln w="50800">
            <a:solidFill>
              <a:schemeClr val="tx1"/>
            </a:solidFill>
            <a:miter lim="800000"/>
          </a:ln>
        </p:spPr>
        <p:style>
          <a:lnRef idx="2">
            <a:schemeClr val="accent6"/>
          </a:lnRef>
          <a:fillRef idx="1">
            <a:schemeClr val="lt1"/>
          </a:fillRef>
          <a:effectRef idx="0">
            <a:schemeClr val="accent6"/>
          </a:effectRef>
          <a:fontRef idx="minor">
            <a:schemeClr val="dk1"/>
          </a:fontRef>
        </p:style>
        <p:txBody>
          <a:bodyPr rtlCol="0" anchor="ctr"/>
          <a:lstStyle/>
          <a:p>
            <a:r>
              <a:rPr lang="en-US" sz="2400" b="1" dirty="0">
                <a:latin typeface="Arial Nova" panose="020B0504020202020204" pitchFamily="34" charset="0"/>
              </a:rPr>
              <a:t>Acknowledgements: </a:t>
            </a:r>
            <a:r>
              <a:rPr lang="en-US" sz="2400" dirty="0">
                <a:latin typeface="Arial Nova" panose="020B0504020202020204" pitchFamily="34" charset="0"/>
              </a:rPr>
              <a:t>This work was supported by NIH R01 MH136708 to JRM and NIH R01 MH133849 to JDM. I would also like to thank the Heffter Research Institute and the Steven and Alexandra Cohen Foundation for travel support.</a:t>
            </a:r>
            <a:endParaRPr lang="en-US" sz="2400" b="1" dirty="0">
              <a:latin typeface="Arial Nova" panose="020B0504020202020204" pitchFamily="34" charset="0"/>
            </a:endParaRPr>
          </a:p>
        </p:txBody>
      </p:sp>
      <p:sp>
        <p:nvSpPr>
          <p:cNvPr id="90" name="TextBox 89">
            <a:extLst>
              <a:ext uri="{FF2B5EF4-FFF2-40B4-BE49-F238E27FC236}">
                <a16:creationId xmlns:a16="http://schemas.microsoft.com/office/drawing/2014/main" id="{BB2E3A2E-6EFD-458A-71D1-1066CBC1D1EE}"/>
              </a:ext>
            </a:extLst>
          </p:cNvPr>
          <p:cNvSpPr txBox="1"/>
          <p:nvPr/>
        </p:nvSpPr>
        <p:spPr>
          <a:xfrm>
            <a:off x="28128646" y="5207774"/>
            <a:ext cx="14949716" cy="1232823"/>
          </a:xfrm>
          <a:prstGeom prst="rect">
            <a:avLst/>
          </a:prstGeom>
          <a:solidFill>
            <a:srgbClr val="B4D5D2"/>
          </a:solidFill>
          <a:ln w="76200" cmpd="sng">
            <a:solidFill>
              <a:srgbClr val="000000"/>
            </a:solidFill>
          </a:ln>
        </p:spPr>
        <p:txBody>
          <a:bodyPr wrap="square" rtlCol="0">
            <a:noAutofit/>
          </a:bodyPr>
          <a:lstStyle/>
          <a:p>
            <a:pPr algn="ctr"/>
            <a:r>
              <a:rPr lang="en-US" sz="3600" dirty="0">
                <a:latin typeface="Arial Nova" panose="020B0504020202020204" pitchFamily="34" charset="0"/>
                <a:cs typeface="Arial" panose="020B0604020202020204" pitchFamily="34" charset="0"/>
              </a:rPr>
              <a:t>Stress paradigm-specific effects of psilocybin on delayed set-shift performance</a:t>
            </a:r>
          </a:p>
        </p:txBody>
      </p:sp>
      <p:sp>
        <p:nvSpPr>
          <p:cNvPr id="2" name="Rectangle 1">
            <a:extLst>
              <a:ext uri="{FF2B5EF4-FFF2-40B4-BE49-F238E27FC236}">
                <a16:creationId xmlns:a16="http://schemas.microsoft.com/office/drawing/2014/main" id="{1346615C-FB6F-2C32-5A8F-7BE53BE05D26}"/>
              </a:ext>
            </a:extLst>
          </p:cNvPr>
          <p:cNvSpPr/>
          <p:nvPr/>
        </p:nvSpPr>
        <p:spPr>
          <a:xfrm>
            <a:off x="28531089" y="28125103"/>
            <a:ext cx="14990809" cy="3319660"/>
          </a:xfrm>
          <a:prstGeom prst="rect">
            <a:avLst/>
          </a:prstGeom>
          <a:solidFill>
            <a:schemeClr val="bg1"/>
          </a:solidFill>
          <a:ln w="762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a:t>
            </a:r>
          </a:p>
        </p:txBody>
      </p:sp>
      <p:sp>
        <p:nvSpPr>
          <p:cNvPr id="10" name="TextBox 9">
            <a:extLst>
              <a:ext uri="{FF2B5EF4-FFF2-40B4-BE49-F238E27FC236}">
                <a16:creationId xmlns:a16="http://schemas.microsoft.com/office/drawing/2014/main" id="{7005CEBB-7D2C-3146-4194-41276505A1FE}"/>
              </a:ext>
            </a:extLst>
          </p:cNvPr>
          <p:cNvSpPr txBox="1"/>
          <p:nvPr/>
        </p:nvSpPr>
        <p:spPr>
          <a:xfrm>
            <a:off x="28531089" y="27547374"/>
            <a:ext cx="14990809" cy="769441"/>
          </a:xfrm>
          <a:prstGeom prst="rect">
            <a:avLst/>
          </a:prstGeom>
          <a:solidFill>
            <a:srgbClr val="B4D5D2"/>
          </a:solidFill>
          <a:ln w="76200" cmpd="sng">
            <a:solidFill>
              <a:srgbClr val="000000"/>
            </a:solidFill>
          </a:ln>
        </p:spPr>
        <p:txBody>
          <a:bodyPr wrap="square" rtlCol="0">
            <a:spAutoFit/>
          </a:bodyPr>
          <a:lstStyle/>
          <a:p>
            <a:pPr algn="ctr"/>
            <a:r>
              <a:rPr lang="en-US" sz="4400" dirty="0">
                <a:latin typeface="Arial Nova" panose="020B0504020202020204" pitchFamily="34" charset="0"/>
                <a:cs typeface="Arial" panose="020B0604020202020204" pitchFamily="34" charset="0"/>
              </a:rPr>
              <a:t>Conclusions</a:t>
            </a:r>
          </a:p>
        </p:txBody>
      </p:sp>
      <p:sp>
        <p:nvSpPr>
          <p:cNvPr id="78" name="TextBox 77">
            <a:extLst>
              <a:ext uri="{FF2B5EF4-FFF2-40B4-BE49-F238E27FC236}">
                <a16:creationId xmlns:a16="http://schemas.microsoft.com/office/drawing/2014/main" id="{E821C5A1-F278-72D1-FA61-D1F1DB8E0D88}"/>
              </a:ext>
            </a:extLst>
          </p:cNvPr>
          <p:cNvSpPr txBox="1"/>
          <p:nvPr/>
        </p:nvSpPr>
        <p:spPr>
          <a:xfrm>
            <a:off x="28531089" y="28495319"/>
            <a:ext cx="14900172" cy="2893100"/>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600" dirty="0">
                <a:latin typeface="Arial Nova" panose="020B0504020202020204" pitchFamily="34" charset="0"/>
              </a:rPr>
              <a:t>Visual cue pretraining may mask CUS deficits in cognitive flexibility</a:t>
            </a:r>
          </a:p>
          <a:p>
            <a:pPr marL="342900" indent="-342900">
              <a:buFont typeface="Arial" panose="020B0604020202020204" pitchFamily="34" charset="0"/>
              <a:buChar char="•"/>
            </a:pPr>
            <a:r>
              <a:rPr lang="en-US" sz="2600" dirty="0">
                <a:latin typeface="Arial Nova" panose="020B0504020202020204" pitchFamily="34" charset="0"/>
              </a:rPr>
              <a:t>Psilocybin’s effects differ between chronic stress models</a:t>
            </a:r>
          </a:p>
          <a:p>
            <a:pPr marL="342900" indent="-342900">
              <a:buFont typeface="Arial" panose="020B0604020202020204" pitchFamily="34" charset="0"/>
              <a:buChar char="•"/>
            </a:pPr>
            <a:r>
              <a:rPr lang="en-US" sz="2600" dirty="0">
                <a:latin typeface="Arial Nova" panose="020B0504020202020204" pitchFamily="34" charset="0"/>
              </a:rPr>
              <a:t>Psilocybin (1 mg/kg) acutely interferes with attentional set-shifting, prior rule recall, and general operant responding</a:t>
            </a:r>
          </a:p>
          <a:p>
            <a:pPr marL="342900" indent="-342900">
              <a:buFont typeface="Arial" panose="020B0604020202020204" pitchFamily="34" charset="0"/>
              <a:buChar char="•"/>
            </a:pPr>
            <a:r>
              <a:rPr lang="en-US" sz="2600" dirty="0">
                <a:latin typeface="Arial Nova" panose="020B0504020202020204" pitchFamily="34" charset="0"/>
              </a:rPr>
              <a:t>CUS and psilocybin seem to have synergistic detrimental effects on task performance both acutely and chronically, with different error patterns under acute psilocybin vs. after drug washout.</a:t>
            </a:r>
          </a:p>
          <a:p>
            <a:pPr marL="342900" indent="-342900">
              <a:buFont typeface="Arial" panose="020B0604020202020204" pitchFamily="34" charset="0"/>
              <a:buChar char="•"/>
            </a:pPr>
            <a:r>
              <a:rPr lang="en-US" sz="2600" dirty="0">
                <a:latin typeface="Arial Nova" panose="020B0504020202020204" pitchFamily="34" charset="0"/>
              </a:rPr>
              <a:t>CUS, CORT, and psilocybin do not affect delayed (24h) reversals or attentional set formation</a:t>
            </a:r>
          </a:p>
        </p:txBody>
      </p:sp>
      <p:sp>
        <p:nvSpPr>
          <p:cNvPr id="12" name="TextBox 11">
            <a:extLst>
              <a:ext uri="{FF2B5EF4-FFF2-40B4-BE49-F238E27FC236}">
                <a16:creationId xmlns:a16="http://schemas.microsoft.com/office/drawing/2014/main" id="{22606954-E3AA-A2CB-3F0F-0B5F30CA61A6}"/>
              </a:ext>
            </a:extLst>
          </p:cNvPr>
          <p:cNvSpPr txBox="1"/>
          <p:nvPr/>
        </p:nvSpPr>
        <p:spPr>
          <a:xfrm>
            <a:off x="12475441" y="24617969"/>
            <a:ext cx="14949716" cy="769441"/>
          </a:xfrm>
          <a:prstGeom prst="rect">
            <a:avLst/>
          </a:prstGeom>
          <a:solidFill>
            <a:srgbClr val="B4D5D2"/>
          </a:solidFill>
          <a:ln w="76200" cmpd="sng">
            <a:solidFill>
              <a:srgbClr val="000000"/>
            </a:solidFill>
          </a:ln>
        </p:spPr>
        <p:txBody>
          <a:bodyPr wrap="square" rtlCol="0">
            <a:noAutofit/>
          </a:bodyPr>
          <a:lstStyle/>
          <a:p>
            <a:pPr algn="ctr"/>
            <a:r>
              <a:rPr lang="en-US" sz="4000" dirty="0">
                <a:latin typeface="Arial Nova" panose="020B0504020202020204" pitchFamily="34" charset="0"/>
                <a:cs typeface="Arial" panose="020B0604020202020204" pitchFamily="34" charset="0"/>
              </a:rPr>
              <a:t>No effects on reversal of response or attentional set formation</a:t>
            </a:r>
          </a:p>
        </p:txBody>
      </p:sp>
      <p:sp>
        <p:nvSpPr>
          <p:cNvPr id="68" name="TextBox 67">
            <a:extLst>
              <a:ext uri="{FF2B5EF4-FFF2-40B4-BE49-F238E27FC236}">
                <a16:creationId xmlns:a16="http://schemas.microsoft.com/office/drawing/2014/main" id="{EC26F844-4A90-7C51-63EB-7F74EE4178E4}"/>
              </a:ext>
            </a:extLst>
          </p:cNvPr>
          <p:cNvSpPr txBox="1"/>
          <p:nvPr/>
        </p:nvSpPr>
        <p:spPr>
          <a:xfrm>
            <a:off x="12070758" y="5211855"/>
            <a:ext cx="15655008" cy="769441"/>
          </a:xfrm>
          <a:prstGeom prst="rect">
            <a:avLst/>
          </a:prstGeom>
          <a:solidFill>
            <a:srgbClr val="B4D5D2"/>
          </a:solidFill>
          <a:ln w="76200" cmpd="sng">
            <a:solidFill>
              <a:srgbClr val="000000"/>
            </a:solidFill>
          </a:ln>
        </p:spPr>
        <p:txBody>
          <a:bodyPr wrap="square" rtlCol="0">
            <a:noAutofit/>
          </a:bodyPr>
          <a:lstStyle/>
          <a:p>
            <a:pPr algn="ctr"/>
            <a:r>
              <a:rPr lang="en-US" sz="4000" dirty="0">
                <a:latin typeface="Arial Nova" panose="020B0504020202020204" pitchFamily="34" charset="0"/>
                <a:cs typeface="Arial" panose="020B0604020202020204" pitchFamily="34" charset="0"/>
              </a:rPr>
              <a:t>Visual cue performance</a:t>
            </a:r>
          </a:p>
        </p:txBody>
      </p:sp>
      <p:sp>
        <p:nvSpPr>
          <p:cNvPr id="117" name="TextBox 116">
            <a:extLst>
              <a:ext uri="{FF2B5EF4-FFF2-40B4-BE49-F238E27FC236}">
                <a16:creationId xmlns:a16="http://schemas.microsoft.com/office/drawing/2014/main" id="{9925CF7F-3142-57AD-91A0-F73FC25623AF}"/>
              </a:ext>
            </a:extLst>
          </p:cNvPr>
          <p:cNvSpPr txBox="1"/>
          <p:nvPr/>
        </p:nvSpPr>
        <p:spPr>
          <a:xfrm>
            <a:off x="558465" y="12832095"/>
            <a:ext cx="10890302" cy="769441"/>
          </a:xfrm>
          <a:prstGeom prst="rect">
            <a:avLst/>
          </a:prstGeom>
          <a:solidFill>
            <a:srgbClr val="B4D5D2"/>
          </a:solidFill>
          <a:ln w="76200" cmpd="sng">
            <a:solidFill>
              <a:srgbClr val="000000"/>
            </a:solidFill>
          </a:ln>
        </p:spPr>
        <p:txBody>
          <a:bodyPr wrap="square" rtlCol="0">
            <a:spAutoFit/>
          </a:bodyPr>
          <a:lstStyle/>
          <a:p>
            <a:pPr algn="ctr"/>
            <a:r>
              <a:rPr lang="en-US" sz="4400" dirty="0">
                <a:latin typeface="Arial Nova" panose="020B0504020202020204" pitchFamily="34" charset="0"/>
                <a:cs typeface="Arial" panose="020B0604020202020204" pitchFamily="34" charset="0"/>
              </a:rPr>
              <a:t>Hypothesis</a:t>
            </a:r>
          </a:p>
        </p:txBody>
      </p:sp>
      <p:sp>
        <p:nvSpPr>
          <p:cNvPr id="136" name="TextBox 135">
            <a:extLst>
              <a:ext uri="{FF2B5EF4-FFF2-40B4-BE49-F238E27FC236}">
                <a16:creationId xmlns:a16="http://schemas.microsoft.com/office/drawing/2014/main" id="{7A7989E1-38D6-A1DA-EA9C-A1D7F8B61231}"/>
              </a:ext>
            </a:extLst>
          </p:cNvPr>
          <p:cNvSpPr txBox="1"/>
          <p:nvPr/>
        </p:nvSpPr>
        <p:spPr>
          <a:xfrm>
            <a:off x="28531089" y="24550014"/>
            <a:ext cx="14990809" cy="769441"/>
          </a:xfrm>
          <a:prstGeom prst="rect">
            <a:avLst/>
          </a:prstGeom>
          <a:solidFill>
            <a:srgbClr val="B4D5D2"/>
          </a:solidFill>
          <a:ln w="76200" cmpd="sng">
            <a:solidFill>
              <a:srgbClr val="000000"/>
            </a:solidFill>
          </a:ln>
        </p:spPr>
        <p:txBody>
          <a:bodyPr wrap="square" rtlCol="0">
            <a:noAutofit/>
          </a:bodyPr>
          <a:lstStyle/>
          <a:p>
            <a:pPr algn="ctr"/>
            <a:r>
              <a:rPr lang="en-US" sz="3600" dirty="0">
                <a:latin typeface="Arial Nova" panose="020B0504020202020204" pitchFamily="34" charset="0"/>
                <a:cs typeface="Arial" panose="020B0604020202020204" pitchFamily="34" charset="0"/>
              </a:rPr>
              <a:t>Future Directions</a:t>
            </a:r>
          </a:p>
        </p:txBody>
      </p:sp>
      <p:sp>
        <p:nvSpPr>
          <p:cNvPr id="83" name="TextBox 82">
            <a:extLst>
              <a:ext uri="{FF2B5EF4-FFF2-40B4-BE49-F238E27FC236}">
                <a16:creationId xmlns:a16="http://schemas.microsoft.com/office/drawing/2014/main" id="{87BC24C6-7D9B-EDD4-7E67-0F16B2258C19}"/>
              </a:ext>
            </a:extLst>
          </p:cNvPr>
          <p:cNvSpPr txBox="1"/>
          <p:nvPr/>
        </p:nvSpPr>
        <p:spPr>
          <a:xfrm>
            <a:off x="28633571" y="25398149"/>
            <a:ext cx="14785843" cy="2031325"/>
          </a:xfrm>
          <a:prstGeom prst="rect">
            <a:avLst/>
          </a:prstGeom>
          <a:noFill/>
        </p:spPr>
        <p:txBody>
          <a:bodyPr wrap="square" lIns="91440" tIns="45720" rIns="91440" bIns="45720" rtlCol="0" anchor="t">
            <a:spAutoFit/>
          </a:bodyPr>
          <a:lstStyle/>
          <a:p>
            <a:pPr marL="236538" indent="-236538" fontAlgn="base">
              <a:spcBef>
                <a:spcPts val="600"/>
              </a:spcBef>
              <a:spcAft>
                <a:spcPts val="600"/>
              </a:spcAft>
              <a:buFont typeface="Arial" panose="020B0604020202020204" pitchFamily="34" charset="0"/>
              <a:buChar char="•"/>
            </a:pPr>
            <a:r>
              <a:rPr lang="en-US" sz="2400" dirty="0">
                <a:solidFill>
                  <a:srgbClr val="000000"/>
                </a:solidFill>
                <a:latin typeface="Arial Nova" panose="020B0504020202020204" pitchFamily="34" charset="0"/>
                <a:cs typeface="Arial" panose="020B0604020202020204" pitchFamily="34" charset="0"/>
              </a:rPr>
              <a:t>Pretrain only through speed response training, complete visual cue discrimination post-CUS/CORT</a:t>
            </a:r>
          </a:p>
          <a:p>
            <a:pPr marL="236538" indent="-236538" fontAlgn="base">
              <a:spcBef>
                <a:spcPts val="600"/>
              </a:spcBef>
              <a:spcAft>
                <a:spcPts val="600"/>
              </a:spcAft>
              <a:buFont typeface="Arial" panose="020B0604020202020204" pitchFamily="34" charset="0"/>
              <a:buChar char="•"/>
            </a:pPr>
            <a:r>
              <a:rPr lang="en-US" sz="2400" dirty="0">
                <a:solidFill>
                  <a:srgbClr val="000000"/>
                </a:solidFill>
                <a:latin typeface="Arial Nova" panose="020B0504020202020204" pitchFamily="34" charset="0"/>
                <a:cs typeface="Arial" panose="020B0604020202020204" pitchFamily="34" charset="0"/>
              </a:rPr>
              <a:t>Administer psilocybin 24h before Set-shift 1 to avoid acute behavioral confounds</a:t>
            </a:r>
          </a:p>
          <a:p>
            <a:pPr marL="236538" indent="-236538" fontAlgn="base">
              <a:spcBef>
                <a:spcPts val="600"/>
              </a:spcBef>
              <a:spcAft>
                <a:spcPts val="600"/>
              </a:spcAft>
              <a:buFont typeface="Arial" panose="020B0604020202020204" pitchFamily="34" charset="0"/>
              <a:buChar char="•"/>
            </a:pPr>
            <a:r>
              <a:rPr lang="en-US" sz="2400" dirty="0">
                <a:solidFill>
                  <a:srgbClr val="000000"/>
                </a:solidFill>
                <a:latin typeface="Arial Nova" panose="020B0504020202020204" pitchFamily="34" charset="0"/>
                <a:cs typeface="Arial" panose="020B0604020202020204" pitchFamily="34" charset="0"/>
              </a:rPr>
              <a:t>Interrogate receptor contributions with novel 5-HTR subtype-selective compounds</a:t>
            </a:r>
          </a:p>
          <a:p>
            <a:pPr marL="236538" indent="-236538" fontAlgn="base">
              <a:spcBef>
                <a:spcPts val="600"/>
              </a:spcBef>
              <a:spcAft>
                <a:spcPts val="600"/>
              </a:spcAft>
              <a:buFont typeface="Arial" panose="020B0604020202020204" pitchFamily="34" charset="0"/>
              <a:buChar char="•"/>
            </a:pPr>
            <a:r>
              <a:rPr lang="en-US" sz="2400" dirty="0">
                <a:solidFill>
                  <a:srgbClr val="000000"/>
                </a:solidFill>
                <a:latin typeface="Arial Nova" panose="020B0504020202020204" pitchFamily="34" charset="0"/>
                <a:cs typeface="Arial" panose="020B0604020202020204" pitchFamily="34" charset="0"/>
              </a:rPr>
              <a:t>Dendritic spine imaging in </a:t>
            </a:r>
            <a:r>
              <a:rPr lang="en-US" sz="2400" dirty="0" err="1">
                <a:solidFill>
                  <a:srgbClr val="000000"/>
                </a:solidFill>
                <a:latin typeface="Arial Nova" panose="020B0504020202020204" pitchFamily="34" charset="0"/>
                <a:cs typeface="Arial" panose="020B0604020202020204" pitchFamily="34" charset="0"/>
              </a:rPr>
              <a:t>PrL</a:t>
            </a:r>
            <a:endParaRPr lang="en-US" sz="2400" dirty="0">
              <a:solidFill>
                <a:srgbClr val="000000"/>
              </a:solidFill>
              <a:latin typeface="Arial Nova" panose="020B05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22253C6B-9B0A-EDBF-4FAE-191618F3B020}"/>
              </a:ext>
            </a:extLst>
          </p:cNvPr>
          <p:cNvSpPr txBox="1"/>
          <p:nvPr/>
        </p:nvSpPr>
        <p:spPr>
          <a:xfrm>
            <a:off x="633565" y="13788768"/>
            <a:ext cx="10771709" cy="2923877"/>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3200" dirty="0">
                <a:latin typeface="Arial Nova" panose="020B0504020202020204" pitchFamily="34" charset="0"/>
              </a:rPr>
              <a:t>Chronic unpredictable stress (CUS) will induce deficits in cognitive flexibility, assayed with an attentional set-shifting paradigm</a:t>
            </a:r>
          </a:p>
          <a:p>
            <a:pPr marL="342900" indent="-342900">
              <a:buFont typeface="Arial" panose="020B0604020202020204" pitchFamily="34" charset="0"/>
              <a:buChar char="•"/>
            </a:pPr>
            <a:r>
              <a:rPr lang="en-US" sz="3200" dirty="0">
                <a:latin typeface="Arial Nova" panose="020B0504020202020204" pitchFamily="34" charset="0"/>
              </a:rPr>
              <a:t>Psilocybin (1 mg/kg) will promote cognitive flexibility acutely and chronically in stressed rats</a:t>
            </a:r>
          </a:p>
          <a:p>
            <a:pPr marL="342900" indent="-342900">
              <a:buFont typeface="Arial" panose="020B0604020202020204" pitchFamily="34" charset="0"/>
              <a:buChar char="•"/>
            </a:pPr>
            <a:endParaRPr lang="en-US" sz="2400" dirty="0">
              <a:latin typeface="Arial Nova" panose="020B0504020202020204" pitchFamily="34" charset="0"/>
            </a:endParaRPr>
          </a:p>
        </p:txBody>
      </p:sp>
      <p:sp>
        <p:nvSpPr>
          <p:cNvPr id="129" name="TextBox 128">
            <a:extLst>
              <a:ext uri="{FF2B5EF4-FFF2-40B4-BE49-F238E27FC236}">
                <a16:creationId xmlns:a16="http://schemas.microsoft.com/office/drawing/2014/main" id="{2FFC0613-D6F7-6D4F-F053-D12F6D4BFEF0}"/>
              </a:ext>
            </a:extLst>
          </p:cNvPr>
          <p:cNvSpPr txBox="1"/>
          <p:nvPr/>
        </p:nvSpPr>
        <p:spPr>
          <a:xfrm>
            <a:off x="12039903" y="12660793"/>
            <a:ext cx="15604381" cy="1338423"/>
          </a:xfrm>
          <a:prstGeom prst="rect">
            <a:avLst/>
          </a:prstGeom>
          <a:solidFill>
            <a:srgbClr val="B4D5D2"/>
          </a:solidFill>
          <a:ln w="76200" cmpd="sng">
            <a:solidFill>
              <a:srgbClr val="000000"/>
            </a:solidFill>
          </a:ln>
        </p:spPr>
        <p:txBody>
          <a:bodyPr wrap="square" rtlCol="0">
            <a:noAutofit/>
          </a:bodyPr>
          <a:lstStyle/>
          <a:p>
            <a:pPr algn="ctr"/>
            <a:r>
              <a:rPr lang="en-US" sz="4000" dirty="0">
                <a:latin typeface="Arial Nova" panose="020B0504020202020204" pitchFamily="34" charset="0"/>
                <a:cs typeface="Arial" panose="020B0604020202020204" pitchFamily="34" charset="0"/>
              </a:rPr>
              <a:t>General acute performance impairments with psilocybin and CUS/psilocybin</a:t>
            </a:r>
          </a:p>
        </p:txBody>
      </p:sp>
      <p:sp>
        <p:nvSpPr>
          <p:cNvPr id="11" name="TextBox 10">
            <a:extLst>
              <a:ext uri="{FF2B5EF4-FFF2-40B4-BE49-F238E27FC236}">
                <a16:creationId xmlns:a16="http://schemas.microsoft.com/office/drawing/2014/main" id="{14678327-98B1-4CC4-9A7E-788E5028A380}"/>
              </a:ext>
            </a:extLst>
          </p:cNvPr>
          <p:cNvSpPr txBox="1"/>
          <p:nvPr/>
        </p:nvSpPr>
        <p:spPr>
          <a:xfrm>
            <a:off x="13720554" y="19893965"/>
            <a:ext cx="184731" cy="369332"/>
          </a:xfrm>
          <a:prstGeom prst="rect">
            <a:avLst/>
          </a:prstGeom>
          <a:noFill/>
        </p:spPr>
        <p:txBody>
          <a:bodyPr wrap="none" rtlCol="0">
            <a:spAutoFit/>
          </a:bodyPr>
          <a:lstStyle/>
          <a:p>
            <a:endParaRPr lang="en-US" dirty="0"/>
          </a:p>
        </p:txBody>
      </p:sp>
      <p:sp>
        <p:nvSpPr>
          <p:cNvPr id="22" name="TextBox 21">
            <a:extLst>
              <a:ext uri="{FF2B5EF4-FFF2-40B4-BE49-F238E27FC236}">
                <a16:creationId xmlns:a16="http://schemas.microsoft.com/office/drawing/2014/main" id="{B66A3815-DC00-FEFF-5B23-164D24C02AD2}"/>
              </a:ext>
            </a:extLst>
          </p:cNvPr>
          <p:cNvSpPr txBox="1"/>
          <p:nvPr/>
        </p:nvSpPr>
        <p:spPr>
          <a:xfrm>
            <a:off x="479207" y="27226692"/>
            <a:ext cx="3011559" cy="1569660"/>
          </a:xfrm>
          <a:prstGeom prst="rect">
            <a:avLst/>
          </a:prstGeom>
          <a:noFill/>
        </p:spPr>
        <p:txBody>
          <a:bodyPr wrap="square" lIns="91440" tIns="45720" rIns="91440" bIns="45720" rtlCol="0" anchor="t">
            <a:spAutoFit/>
          </a:bodyPr>
          <a:lstStyle/>
          <a:p>
            <a:r>
              <a:rPr lang="en-US" sz="3200" b="1" dirty="0">
                <a:latin typeface="Arial Nova" panose="020B0504020202020204" pitchFamily="34" charset="0"/>
              </a:rPr>
              <a:t>Chronic unpredictable stress</a:t>
            </a:r>
            <a:r>
              <a:rPr lang="en-US" sz="3200" dirty="0">
                <a:latin typeface="Arial Nova" panose="020B0504020202020204" pitchFamily="34" charset="0"/>
              </a:rPr>
              <a:t>:</a:t>
            </a:r>
          </a:p>
        </p:txBody>
      </p:sp>
      <p:sp>
        <p:nvSpPr>
          <p:cNvPr id="23" name="TextBox 22">
            <a:extLst>
              <a:ext uri="{FF2B5EF4-FFF2-40B4-BE49-F238E27FC236}">
                <a16:creationId xmlns:a16="http://schemas.microsoft.com/office/drawing/2014/main" id="{42AB6B05-F7B1-5AD2-17E0-162AC9537A32}"/>
              </a:ext>
            </a:extLst>
          </p:cNvPr>
          <p:cNvSpPr txBox="1"/>
          <p:nvPr/>
        </p:nvSpPr>
        <p:spPr>
          <a:xfrm>
            <a:off x="6739400" y="22342666"/>
            <a:ext cx="2992009" cy="646331"/>
          </a:xfrm>
          <a:prstGeom prst="rect">
            <a:avLst/>
          </a:prstGeom>
          <a:noFill/>
        </p:spPr>
        <p:txBody>
          <a:bodyPr wrap="square" rtlCol="0">
            <a:spAutoFit/>
          </a:bodyPr>
          <a:lstStyle/>
          <a:p>
            <a:r>
              <a:rPr lang="en-US" dirty="0"/>
              <a:t>Figure adapted from </a:t>
            </a:r>
            <a:r>
              <a:rPr lang="en-US" dirty="0" err="1"/>
              <a:t>Floresco</a:t>
            </a:r>
            <a:r>
              <a:rPr lang="en-US" dirty="0"/>
              <a:t> et al. 2008 </a:t>
            </a:r>
            <a:r>
              <a:rPr lang="en-US" i="1" dirty="0"/>
              <a:t>Beh Brain Res</a:t>
            </a:r>
            <a:endParaRPr lang="en-US" dirty="0"/>
          </a:p>
        </p:txBody>
      </p:sp>
      <p:sp>
        <p:nvSpPr>
          <p:cNvPr id="39" name="TextBox 38">
            <a:extLst>
              <a:ext uri="{FF2B5EF4-FFF2-40B4-BE49-F238E27FC236}">
                <a16:creationId xmlns:a16="http://schemas.microsoft.com/office/drawing/2014/main" id="{CB8A73AF-D6CE-EE86-AA48-28776B74806D}"/>
              </a:ext>
            </a:extLst>
          </p:cNvPr>
          <p:cNvSpPr txBox="1"/>
          <p:nvPr/>
        </p:nvSpPr>
        <p:spPr>
          <a:xfrm>
            <a:off x="11547421" y="6459165"/>
            <a:ext cx="4051299" cy="584775"/>
          </a:xfrm>
          <a:prstGeom prst="rect">
            <a:avLst/>
          </a:prstGeom>
          <a:noFill/>
        </p:spPr>
        <p:txBody>
          <a:bodyPr wrap="square" rtlCol="0">
            <a:spAutoFit/>
          </a:bodyPr>
          <a:lstStyle/>
          <a:p>
            <a:r>
              <a:rPr lang="en-US" sz="3200" dirty="0"/>
              <a:t>A:</a:t>
            </a:r>
          </a:p>
        </p:txBody>
      </p:sp>
      <p:sp>
        <p:nvSpPr>
          <p:cNvPr id="40" name="TextBox 39">
            <a:extLst>
              <a:ext uri="{FF2B5EF4-FFF2-40B4-BE49-F238E27FC236}">
                <a16:creationId xmlns:a16="http://schemas.microsoft.com/office/drawing/2014/main" id="{A96891C2-23B8-E23C-26E4-796762ACECCC}"/>
              </a:ext>
            </a:extLst>
          </p:cNvPr>
          <p:cNvSpPr txBox="1"/>
          <p:nvPr/>
        </p:nvSpPr>
        <p:spPr>
          <a:xfrm>
            <a:off x="525177" y="16730416"/>
            <a:ext cx="10890302" cy="769441"/>
          </a:xfrm>
          <a:prstGeom prst="rect">
            <a:avLst/>
          </a:prstGeom>
          <a:solidFill>
            <a:srgbClr val="B4D5D2"/>
          </a:solidFill>
          <a:ln w="76200" cmpd="sng">
            <a:solidFill>
              <a:srgbClr val="000000"/>
            </a:solidFill>
          </a:ln>
        </p:spPr>
        <p:txBody>
          <a:bodyPr wrap="square" rtlCol="0">
            <a:spAutoFit/>
          </a:bodyPr>
          <a:lstStyle/>
          <a:p>
            <a:pPr algn="ctr"/>
            <a:r>
              <a:rPr lang="en-US" sz="4400" dirty="0">
                <a:latin typeface="Arial Nova" panose="020B0504020202020204" pitchFamily="34" charset="0"/>
                <a:cs typeface="Arial" panose="020B0604020202020204" pitchFamily="34" charset="0"/>
              </a:rPr>
              <a:t>Methods</a:t>
            </a:r>
          </a:p>
        </p:txBody>
      </p:sp>
      <p:sp>
        <p:nvSpPr>
          <p:cNvPr id="44" name="Rectangle 43">
            <a:extLst>
              <a:ext uri="{FF2B5EF4-FFF2-40B4-BE49-F238E27FC236}">
                <a16:creationId xmlns:a16="http://schemas.microsoft.com/office/drawing/2014/main" id="{59BC737A-A87F-6C67-580F-B0E4F9D30B54}"/>
              </a:ext>
            </a:extLst>
          </p:cNvPr>
          <p:cNvSpPr/>
          <p:nvPr/>
        </p:nvSpPr>
        <p:spPr>
          <a:xfrm>
            <a:off x="523914" y="17467548"/>
            <a:ext cx="10881360" cy="3461527"/>
          </a:xfrm>
          <a:prstGeom prst="rect">
            <a:avLst/>
          </a:prstGeom>
          <a:noFill/>
          <a:ln w="762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TextBox 44">
            <a:extLst>
              <a:ext uri="{FF2B5EF4-FFF2-40B4-BE49-F238E27FC236}">
                <a16:creationId xmlns:a16="http://schemas.microsoft.com/office/drawing/2014/main" id="{540ABBBB-6426-A47A-2195-20DFE643AC46}"/>
              </a:ext>
            </a:extLst>
          </p:cNvPr>
          <p:cNvSpPr txBox="1"/>
          <p:nvPr/>
        </p:nvSpPr>
        <p:spPr>
          <a:xfrm>
            <a:off x="558465" y="17651883"/>
            <a:ext cx="10771709" cy="3170099"/>
          </a:xfrm>
          <a:prstGeom prst="rect">
            <a:avLst/>
          </a:prstGeom>
          <a:noFill/>
        </p:spPr>
        <p:txBody>
          <a:bodyPr wrap="square" lIns="91440" tIns="45720" rIns="91440" bIns="45720" rtlCol="0" anchor="t">
            <a:spAutoFit/>
          </a:bodyPr>
          <a:lstStyle/>
          <a:p>
            <a:r>
              <a:rPr lang="en-US" sz="2000" dirty="0">
                <a:latin typeface="Arial Nova" panose="020B0504020202020204" pitchFamily="34" charset="0"/>
              </a:rPr>
              <a:t>32 male Sprague-Dawley rats (9-10 weeks on arrival) were pair-housed and food restricted to 90% free-feeding weight and pretrained on an operant-based attentional set-shifting task (</a:t>
            </a:r>
            <a:r>
              <a:rPr lang="en-US" sz="2000" dirty="0" err="1">
                <a:latin typeface="Arial Nova" panose="020B0504020202020204" pitchFamily="34" charset="0"/>
              </a:rPr>
              <a:t>Floresco</a:t>
            </a:r>
            <a:r>
              <a:rPr lang="en-US" sz="2000" dirty="0">
                <a:latin typeface="Arial Nova" panose="020B0504020202020204" pitchFamily="34" charset="0"/>
              </a:rPr>
              <a:t> et al. 2008) through criterion (10 consecutive correct) to visual cue. Rats were subjected to sham or CUS conditions for 14d, with weekly visual cue reminder sessions occurring in the morning before any stressor. Animals were administered psilocybin (1 mg/kg, </a:t>
            </a:r>
            <a:r>
              <a:rPr lang="en-US" sz="2000" dirty="0" err="1">
                <a:latin typeface="Arial Nova" panose="020B0504020202020204" pitchFamily="34" charset="0"/>
              </a:rPr>
              <a:t>i.p.</a:t>
            </a:r>
            <a:r>
              <a:rPr lang="en-US" sz="2000" dirty="0">
                <a:latin typeface="Arial Nova" panose="020B0504020202020204" pitchFamily="34" charset="0"/>
              </a:rPr>
              <a:t>) or saline 12h after the final stressor; 20 minutes later, a set-shift was introduced (Set-shift 1, visual cue to response). If the set shift was not completed on day 1, up to two more sessions were given. On subsequent days, a reversal of response was performed as well as a response discrimination with a white noise cue as a distractor. Finally, a second set shift (response to white noise cue) was performed 5-8 days after psilocybin administration. </a:t>
            </a:r>
          </a:p>
        </p:txBody>
      </p:sp>
      <p:sp>
        <p:nvSpPr>
          <p:cNvPr id="93" name="TextBox 92">
            <a:extLst>
              <a:ext uri="{FF2B5EF4-FFF2-40B4-BE49-F238E27FC236}">
                <a16:creationId xmlns:a16="http://schemas.microsoft.com/office/drawing/2014/main" id="{00405B93-F137-9A34-80CB-492B6106D3FF}"/>
              </a:ext>
            </a:extLst>
          </p:cNvPr>
          <p:cNvSpPr txBox="1"/>
          <p:nvPr/>
        </p:nvSpPr>
        <p:spPr>
          <a:xfrm>
            <a:off x="513688" y="23729891"/>
            <a:ext cx="2512417" cy="1077218"/>
          </a:xfrm>
          <a:prstGeom prst="rect">
            <a:avLst/>
          </a:prstGeom>
          <a:noFill/>
        </p:spPr>
        <p:txBody>
          <a:bodyPr wrap="square" lIns="91440" tIns="45720" rIns="91440" bIns="45720" rtlCol="0" anchor="t">
            <a:spAutoFit/>
          </a:bodyPr>
          <a:lstStyle/>
          <a:p>
            <a:r>
              <a:rPr lang="en-US" sz="3200" b="1" dirty="0">
                <a:latin typeface="Arial Nova" panose="020B0504020202020204" pitchFamily="34" charset="0"/>
              </a:rPr>
              <a:t>Attentional set-shifting:</a:t>
            </a:r>
          </a:p>
        </p:txBody>
      </p:sp>
      <p:sp>
        <p:nvSpPr>
          <p:cNvPr id="94" name="TextBox 93">
            <a:extLst>
              <a:ext uri="{FF2B5EF4-FFF2-40B4-BE49-F238E27FC236}">
                <a16:creationId xmlns:a16="http://schemas.microsoft.com/office/drawing/2014/main" id="{5A424EA7-026C-2D04-4B67-15CD96F4C13D}"/>
              </a:ext>
            </a:extLst>
          </p:cNvPr>
          <p:cNvSpPr txBox="1"/>
          <p:nvPr/>
        </p:nvSpPr>
        <p:spPr>
          <a:xfrm>
            <a:off x="499352" y="31419117"/>
            <a:ext cx="3011559" cy="584775"/>
          </a:xfrm>
          <a:prstGeom prst="rect">
            <a:avLst/>
          </a:prstGeom>
          <a:noFill/>
        </p:spPr>
        <p:txBody>
          <a:bodyPr wrap="square" lIns="91440" tIns="45720" rIns="91440" bIns="45720" rtlCol="0" anchor="t">
            <a:spAutoFit/>
          </a:bodyPr>
          <a:lstStyle/>
          <a:p>
            <a:r>
              <a:rPr lang="en-US" sz="3200" b="1" dirty="0">
                <a:latin typeface="Arial Nova" panose="020B0504020202020204" pitchFamily="34" charset="0"/>
              </a:rPr>
              <a:t>Timeline:</a:t>
            </a:r>
            <a:endParaRPr lang="en-US" sz="3200" dirty="0">
              <a:latin typeface="Arial Nova" panose="020B0504020202020204" pitchFamily="34" charset="0"/>
            </a:endParaRPr>
          </a:p>
        </p:txBody>
      </p:sp>
      <p:sp>
        <p:nvSpPr>
          <p:cNvPr id="122" name="TextBox 121">
            <a:extLst>
              <a:ext uri="{FF2B5EF4-FFF2-40B4-BE49-F238E27FC236}">
                <a16:creationId xmlns:a16="http://schemas.microsoft.com/office/drawing/2014/main" id="{39778A3B-69FA-B250-8614-672A575F1517}"/>
              </a:ext>
            </a:extLst>
          </p:cNvPr>
          <p:cNvSpPr txBox="1"/>
          <p:nvPr/>
        </p:nvSpPr>
        <p:spPr>
          <a:xfrm>
            <a:off x="19223774" y="20345018"/>
            <a:ext cx="7979626" cy="2862322"/>
          </a:xfrm>
          <a:prstGeom prst="rect">
            <a:avLst/>
          </a:prstGeom>
          <a:noFill/>
        </p:spPr>
        <p:txBody>
          <a:bodyPr wrap="square" rtlCol="0">
            <a:spAutoFit/>
          </a:bodyPr>
          <a:lstStyle/>
          <a:p>
            <a:r>
              <a:rPr lang="en-US" dirty="0"/>
              <a:t>(A) Trials to criterion on set-shift 1 (visual cue to response), which occurred 20min. post-psilocybin (</a:t>
            </a:r>
            <a:r>
              <a:rPr lang="en-US" dirty="0" err="1"/>
              <a:t>i.p.</a:t>
            </a:r>
            <a:r>
              <a:rPr lang="en-US" dirty="0"/>
              <a:t>, 1 mg/kg) or saline. (B) Fraction correct on 20 visual cue reminder trials, excluding omissions, which were presented at the beginning of the set-shift 1 behavioral session. (C) Total omissions during the set-shift portion of the behavioral session by group. (D) Error analysis for set-shift 1 (visual cue to response), separated into perseverative, regressive, and never-reinforced. Perseverative errors were defined as errors which correspond to the previous “set” task (VD) until &lt;6 were made in a block of 16 completed trials. Thereafter, errors were scored as regressive. Never-reinforced errors were errors that were never reinforced under either the “set” task (VD) or the “shift” (response). </a:t>
            </a:r>
          </a:p>
        </p:txBody>
      </p:sp>
      <p:sp>
        <p:nvSpPr>
          <p:cNvPr id="126" name="TextBox 125">
            <a:extLst>
              <a:ext uri="{FF2B5EF4-FFF2-40B4-BE49-F238E27FC236}">
                <a16:creationId xmlns:a16="http://schemas.microsoft.com/office/drawing/2014/main" id="{F102146D-18B1-02CA-0268-A452CD2F9F23}"/>
              </a:ext>
            </a:extLst>
          </p:cNvPr>
          <p:cNvSpPr txBox="1"/>
          <p:nvPr/>
        </p:nvSpPr>
        <p:spPr>
          <a:xfrm>
            <a:off x="12585915" y="11902872"/>
            <a:ext cx="15394372" cy="369332"/>
          </a:xfrm>
          <a:prstGeom prst="rect">
            <a:avLst/>
          </a:prstGeom>
          <a:noFill/>
        </p:spPr>
        <p:txBody>
          <a:bodyPr wrap="square" rtlCol="0">
            <a:spAutoFit/>
          </a:bodyPr>
          <a:lstStyle/>
          <a:p>
            <a:r>
              <a:rPr lang="en-US" dirty="0"/>
              <a:t>Trials to criterion (10 consecutive correct) on the visual cue discrimination (VD) task. Reminder sessions occurred on D0, D7, and D14 of CUS/CORT</a:t>
            </a:r>
          </a:p>
        </p:txBody>
      </p:sp>
      <p:sp>
        <p:nvSpPr>
          <p:cNvPr id="128" name="TextBox 127">
            <a:extLst>
              <a:ext uri="{FF2B5EF4-FFF2-40B4-BE49-F238E27FC236}">
                <a16:creationId xmlns:a16="http://schemas.microsoft.com/office/drawing/2014/main" id="{8239538F-14B2-72B6-308F-7BF1475B0DFB}"/>
              </a:ext>
            </a:extLst>
          </p:cNvPr>
          <p:cNvSpPr txBox="1"/>
          <p:nvPr/>
        </p:nvSpPr>
        <p:spPr>
          <a:xfrm>
            <a:off x="11567384" y="14235597"/>
            <a:ext cx="2201964" cy="584775"/>
          </a:xfrm>
          <a:prstGeom prst="rect">
            <a:avLst/>
          </a:prstGeom>
          <a:noFill/>
        </p:spPr>
        <p:txBody>
          <a:bodyPr wrap="square" rtlCol="0">
            <a:spAutoFit/>
          </a:bodyPr>
          <a:lstStyle/>
          <a:p>
            <a:r>
              <a:rPr lang="en-US" sz="3200" dirty="0"/>
              <a:t>A:</a:t>
            </a:r>
          </a:p>
        </p:txBody>
      </p:sp>
      <p:sp>
        <p:nvSpPr>
          <p:cNvPr id="130" name="TextBox 129">
            <a:extLst>
              <a:ext uri="{FF2B5EF4-FFF2-40B4-BE49-F238E27FC236}">
                <a16:creationId xmlns:a16="http://schemas.microsoft.com/office/drawing/2014/main" id="{A24808CE-40F1-DB36-EA87-38AE82C6668A}"/>
              </a:ext>
            </a:extLst>
          </p:cNvPr>
          <p:cNvSpPr txBox="1"/>
          <p:nvPr/>
        </p:nvSpPr>
        <p:spPr>
          <a:xfrm>
            <a:off x="17284356" y="14095059"/>
            <a:ext cx="2977637" cy="584775"/>
          </a:xfrm>
          <a:prstGeom prst="rect">
            <a:avLst/>
          </a:prstGeom>
          <a:noFill/>
        </p:spPr>
        <p:txBody>
          <a:bodyPr wrap="square" rtlCol="0">
            <a:spAutoFit/>
          </a:bodyPr>
          <a:lstStyle/>
          <a:p>
            <a:r>
              <a:rPr lang="en-US" sz="3200" dirty="0"/>
              <a:t>B:</a:t>
            </a:r>
          </a:p>
        </p:txBody>
      </p:sp>
      <p:sp>
        <p:nvSpPr>
          <p:cNvPr id="131" name="TextBox 130">
            <a:extLst>
              <a:ext uri="{FF2B5EF4-FFF2-40B4-BE49-F238E27FC236}">
                <a16:creationId xmlns:a16="http://schemas.microsoft.com/office/drawing/2014/main" id="{3FEDCD00-FA01-EF09-3E1A-1B59F655CD85}"/>
              </a:ext>
            </a:extLst>
          </p:cNvPr>
          <p:cNvSpPr txBox="1"/>
          <p:nvPr/>
        </p:nvSpPr>
        <p:spPr>
          <a:xfrm flipH="1">
            <a:off x="12463166" y="19821989"/>
            <a:ext cx="1198859" cy="584775"/>
          </a:xfrm>
          <a:prstGeom prst="rect">
            <a:avLst/>
          </a:prstGeom>
          <a:noFill/>
        </p:spPr>
        <p:txBody>
          <a:bodyPr wrap="square" rtlCol="0">
            <a:spAutoFit/>
          </a:bodyPr>
          <a:lstStyle/>
          <a:p>
            <a:r>
              <a:rPr lang="en-US" sz="3200" dirty="0"/>
              <a:t>D:</a:t>
            </a:r>
          </a:p>
        </p:txBody>
      </p:sp>
      <p:sp>
        <p:nvSpPr>
          <p:cNvPr id="154" name="TextBox 153">
            <a:extLst>
              <a:ext uri="{FF2B5EF4-FFF2-40B4-BE49-F238E27FC236}">
                <a16:creationId xmlns:a16="http://schemas.microsoft.com/office/drawing/2014/main" id="{9D4CAA00-696D-FBCB-5B05-04CEA70EA2C0}"/>
              </a:ext>
            </a:extLst>
          </p:cNvPr>
          <p:cNvSpPr txBox="1"/>
          <p:nvPr/>
        </p:nvSpPr>
        <p:spPr>
          <a:xfrm>
            <a:off x="19734810" y="25813648"/>
            <a:ext cx="518091" cy="584775"/>
          </a:xfrm>
          <a:prstGeom prst="rect">
            <a:avLst/>
          </a:prstGeom>
          <a:noFill/>
        </p:spPr>
        <p:txBody>
          <a:bodyPr wrap="none" rtlCol="0">
            <a:spAutoFit/>
          </a:bodyPr>
          <a:lstStyle/>
          <a:p>
            <a:r>
              <a:rPr lang="en-US" sz="3200" dirty="0"/>
              <a:t>B:</a:t>
            </a:r>
          </a:p>
        </p:txBody>
      </p:sp>
      <p:sp>
        <p:nvSpPr>
          <p:cNvPr id="155" name="TextBox 154">
            <a:extLst>
              <a:ext uri="{FF2B5EF4-FFF2-40B4-BE49-F238E27FC236}">
                <a16:creationId xmlns:a16="http://schemas.microsoft.com/office/drawing/2014/main" id="{5D59E135-75D1-A312-1C7F-11C775B8031A}"/>
              </a:ext>
            </a:extLst>
          </p:cNvPr>
          <p:cNvSpPr txBox="1"/>
          <p:nvPr/>
        </p:nvSpPr>
        <p:spPr>
          <a:xfrm>
            <a:off x="12292652" y="25804666"/>
            <a:ext cx="586526" cy="584775"/>
          </a:xfrm>
          <a:prstGeom prst="rect">
            <a:avLst/>
          </a:prstGeom>
          <a:noFill/>
        </p:spPr>
        <p:txBody>
          <a:bodyPr wrap="square" rtlCol="0">
            <a:spAutoFit/>
          </a:bodyPr>
          <a:lstStyle/>
          <a:p>
            <a:r>
              <a:rPr lang="en-US" sz="3200" dirty="0"/>
              <a:t>A:</a:t>
            </a:r>
          </a:p>
        </p:txBody>
      </p:sp>
      <p:sp>
        <p:nvSpPr>
          <p:cNvPr id="160" name="TextBox 159">
            <a:extLst>
              <a:ext uri="{FF2B5EF4-FFF2-40B4-BE49-F238E27FC236}">
                <a16:creationId xmlns:a16="http://schemas.microsoft.com/office/drawing/2014/main" id="{4B689711-A92C-7523-2985-776D73DC9B62}"/>
              </a:ext>
            </a:extLst>
          </p:cNvPr>
          <p:cNvSpPr txBox="1"/>
          <p:nvPr/>
        </p:nvSpPr>
        <p:spPr>
          <a:xfrm>
            <a:off x="27718379" y="6846636"/>
            <a:ext cx="586526" cy="584775"/>
          </a:xfrm>
          <a:prstGeom prst="rect">
            <a:avLst/>
          </a:prstGeom>
          <a:noFill/>
        </p:spPr>
        <p:txBody>
          <a:bodyPr wrap="square" rtlCol="0">
            <a:spAutoFit/>
          </a:bodyPr>
          <a:lstStyle/>
          <a:p>
            <a:r>
              <a:rPr lang="en-US" sz="3200" dirty="0"/>
              <a:t>A:</a:t>
            </a:r>
          </a:p>
        </p:txBody>
      </p:sp>
      <p:sp>
        <p:nvSpPr>
          <p:cNvPr id="163" name="TextBox 162">
            <a:extLst>
              <a:ext uri="{FF2B5EF4-FFF2-40B4-BE49-F238E27FC236}">
                <a16:creationId xmlns:a16="http://schemas.microsoft.com/office/drawing/2014/main" id="{0E3413D4-296E-966C-553E-0ECDA59184AF}"/>
              </a:ext>
            </a:extLst>
          </p:cNvPr>
          <p:cNvSpPr txBox="1"/>
          <p:nvPr/>
        </p:nvSpPr>
        <p:spPr>
          <a:xfrm>
            <a:off x="35454127" y="6561236"/>
            <a:ext cx="518091" cy="584775"/>
          </a:xfrm>
          <a:prstGeom prst="rect">
            <a:avLst/>
          </a:prstGeom>
          <a:noFill/>
        </p:spPr>
        <p:txBody>
          <a:bodyPr wrap="square" rtlCol="0">
            <a:spAutoFit/>
          </a:bodyPr>
          <a:lstStyle/>
          <a:p>
            <a:r>
              <a:rPr lang="en-US" sz="3200" dirty="0"/>
              <a:t>B:</a:t>
            </a:r>
          </a:p>
        </p:txBody>
      </p:sp>
      <p:sp>
        <p:nvSpPr>
          <p:cNvPr id="165" name="TextBox 164">
            <a:extLst>
              <a:ext uri="{FF2B5EF4-FFF2-40B4-BE49-F238E27FC236}">
                <a16:creationId xmlns:a16="http://schemas.microsoft.com/office/drawing/2014/main" id="{90DB0953-F51A-7058-421A-4685B3348DCD}"/>
              </a:ext>
            </a:extLst>
          </p:cNvPr>
          <p:cNvSpPr txBox="1"/>
          <p:nvPr/>
        </p:nvSpPr>
        <p:spPr>
          <a:xfrm>
            <a:off x="12867613" y="32140437"/>
            <a:ext cx="13865934" cy="646331"/>
          </a:xfrm>
          <a:prstGeom prst="rect">
            <a:avLst/>
          </a:prstGeom>
          <a:noFill/>
        </p:spPr>
        <p:txBody>
          <a:bodyPr wrap="square" rtlCol="0">
            <a:spAutoFit/>
          </a:bodyPr>
          <a:lstStyle/>
          <a:p>
            <a:r>
              <a:rPr lang="en-US" dirty="0"/>
              <a:t>(A) Trials to criterion (10 consecutive correct) for the reversal of response, i.e. a shift from the right to left lever being reinforced or vice versa. (B) Trials to criterion on Set 2, a response discrimination opposite the reversal task but with a white noise auditory cue instead of a light cue.</a:t>
            </a:r>
          </a:p>
        </p:txBody>
      </p:sp>
      <p:sp>
        <p:nvSpPr>
          <p:cNvPr id="166" name="TextBox 165">
            <a:extLst>
              <a:ext uri="{FF2B5EF4-FFF2-40B4-BE49-F238E27FC236}">
                <a16:creationId xmlns:a16="http://schemas.microsoft.com/office/drawing/2014/main" id="{F91FA240-BA60-B243-B4EE-F46699C28BA3}"/>
              </a:ext>
            </a:extLst>
          </p:cNvPr>
          <p:cNvSpPr txBox="1"/>
          <p:nvPr/>
        </p:nvSpPr>
        <p:spPr>
          <a:xfrm>
            <a:off x="28393969" y="14015169"/>
            <a:ext cx="14932717" cy="646331"/>
          </a:xfrm>
          <a:prstGeom prst="rect">
            <a:avLst/>
          </a:prstGeom>
          <a:noFill/>
        </p:spPr>
        <p:txBody>
          <a:bodyPr wrap="square" rtlCol="0">
            <a:spAutoFit/>
          </a:bodyPr>
          <a:lstStyle/>
          <a:p>
            <a:r>
              <a:rPr lang="en-US" dirty="0"/>
              <a:t>(A) Trials to criterion (10 consecutive correct) for set-shift 2 (response to auditory cue). Auditory cue was a 76-77 dB white noise played from a speaker above either the left or right lever, depending on the trial. (B) Error analysis for set-shift 2, as described previously. Data represent mean ± SEM.</a:t>
            </a:r>
          </a:p>
        </p:txBody>
      </p:sp>
      <p:sp>
        <p:nvSpPr>
          <p:cNvPr id="3" name="TextBox 2">
            <a:extLst>
              <a:ext uri="{FF2B5EF4-FFF2-40B4-BE49-F238E27FC236}">
                <a16:creationId xmlns:a16="http://schemas.microsoft.com/office/drawing/2014/main" id="{0EC1700A-9C2E-4567-2DF0-B44682DC9D26}"/>
              </a:ext>
            </a:extLst>
          </p:cNvPr>
          <p:cNvSpPr txBox="1"/>
          <p:nvPr/>
        </p:nvSpPr>
        <p:spPr>
          <a:xfrm>
            <a:off x="28238314" y="14917226"/>
            <a:ext cx="14949716" cy="769441"/>
          </a:xfrm>
          <a:prstGeom prst="rect">
            <a:avLst/>
          </a:prstGeom>
          <a:solidFill>
            <a:srgbClr val="B4D5D2"/>
          </a:solidFill>
          <a:ln w="76200" cmpd="sng">
            <a:solidFill>
              <a:srgbClr val="000000"/>
            </a:solidFill>
          </a:ln>
        </p:spPr>
        <p:txBody>
          <a:bodyPr wrap="square" rtlCol="0">
            <a:noAutofit/>
          </a:bodyPr>
          <a:lstStyle/>
          <a:p>
            <a:pPr algn="ctr"/>
            <a:r>
              <a:rPr lang="en-US" sz="3600" dirty="0">
                <a:latin typeface="Arial Nova" panose="020B0504020202020204" pitchFamily="34" charset="0"/>
                <a:cs typeface="Arial" panose="020B0604020202020204" pitchFamily="34" charset="0"/>
              </a:rPr>
              <a:t>Effects on familiar attentional set-shifts</a:t>
            </a:r>
          </a:p>
        </p:txBody>
      </p:sp>
      <p:sp>
        <p:nvSpPr>
          <p:cNvPr id="54" name="TextBox 53">
            <a:extLst>
              <a:ext uri="{FF2B5EF4-FFF2-40B4-BE49-F238E27FC236}">
                <a16:creationId xmlns:a16="http://schemas.microsoft.com/office/drawing/2014/main" id="{49D150B1-BF04-B472-296C-000EC7F28250}"/>
              </a:ext>
            </a:extLst>
          </p:cNvPr>
          <p:cNvSpPr txBox="1"/>
          <p:nvPr/>
        </p:nvSpPr>
        <p:spPr>
          <a:xfrm>
            <a:off x="28128646" y="16040061"/>
            <a:ext cx="3184306" cy="584775"/>
          </a:xfrm>
          <a:prstGeom prst="rect">
            <a:avLst/>
          </a:prstGeom>
          <a:noFill/>
        </p:spPr>
        <p:txBody>
          <a:bodyPr wrap="square" rtlCol="0">
            <a:spAutoFit/>
          </a:bodyPr>
          <a:lstStyle/>
          <a:p>
            <a:r>
              <a:rPr lang="en-US" sz="3200" dirty="0"/>
              <a:t>A:</a:t>
            </a:r>
          </a:p>
        </p:txBody>
      </p:sp>
      <p:sp>
        <p:nvSpPr>
          <p:cNvPr id="55" name="TextBox 54">
            <a:extLst>
              <a:ext uri="{FF2B5EF4-FFF2-40B4-BE49-F238E27FC236}">
                <a16:creationId xmlns:a16="http://schemas.microsoft.com/office/drawing/2014/main" id="{96618E39-D676-9D90-2BDD-AE9391B276F7}"/>
              </a:ext>
            </a:extLst>
          </p:cNvPr>
          <p:cNvSpPr txBox="1"/>
          <p:nvPr/>
        </p:nvSpPr>
        <p:spPr>
          <a:xfrm>
            <a:off x="35674328" y="20080747"/>
            <a:ext cx="1256338" cy="584775"/>
          </a:xfrm>
          <a:prstGeom prst="rect">
            <a:avLst/>
          </a:prstGeom>
          <a:noFill/>
        </p:spPr>
        <p:txBody>
          <a:bodyPr wrap="square" rtlCol="0">
            <a:spAutoFit/>
          </a:bodyPr>
          <a:lstStyle/>
          <a:p>
            <a:r>
              <a:rPr lang="en-US" sz="3200" dirty="0"/>
              <a:t>D:</a:t>
            </a:r>
          </a:p>
        </p:txBody>
      </p:sp>
      <p:sp>
        <p:nvSpPr>
          <p:cNvPr id="56" name="TextBox 55">
            <a:extLst>
              <a:ext uri="{FF2B5EF4-FFF2-40B4-BE49-F238E27FC236}">
                <a16:creationId xmlns:a16="http://schemas.microsoft.com/office/drawing/2014/main" id="{40791668-3015-90A4-5895-3A3CFDF7F723}"/>
              </a:ext>
            </a:extLst>
          </p:cNvPr>
          <p:cNvSpPr txBox="1"/>
          <p:nvPr/>
        </p:nvSpPr>
        <p:spPr>
          <a:xfrm>
            <a:off x="28480661" y="19643132"/>
            <a:ext cx="2285767" cy="584775"/>
          </a:xfrm>
          <a:prstGeom prst="rect">
            <a:avLst/>
          </a:prstGeom>
          <a:noFill/>
        </p:spPr>
        <p:txBody>
          <a:bodyPr wrap="square" rtlCol="0">
            <a:spAutoFit/>
          </a:bodyPr>
          <a:lstStyle/>
          <a:p>
            <a:r>
              <a:rPr lang="en-US" sz="3200" dirty="0"/>
              <a:t>C:</a:t>
            </a:r>
          </a:p>
        </p:txBody>
      </p:sp>
      <p:sp>
        <p:nvSpPr>
          <p:cNvPr id="57" name="TextBox 56">
            <a:extLst>
              <a:ext uri="{FF2B5EF4-FFF2-40B4-BE49-F238E27FC236}">
                <a16:creationId xmlns:a16="http://schemas.microsoft.com/office/drawing/2014/main" id="{4595DC47-A3A9-3546-0787-3F6F05D034ED}"/>
              </a:ext>
            </a:extLst>
          </p:cNvPr>
          <p:cNvSpPr txBox="1"/>
          <p:nvPr/>
        </p:nvSpPr>
        <p:spPr>
          <a:xfrm>
            <a:off x="28434814" y="23586894"/>
            <a:ext cx="15104591" cy="646331"/>
          </a:xfrm>
          <a:prstGeom prst="rect">
            <a:avLst/>
          </a:prstGeom>
          <a:noFill/>
        </p:spPr>
        <p:txBody>
          <a:bodyPr wrap="square" rtlCol="0">
            <a:spAutoFit/>
          </a:bodyPr>
          <a:lstStyle/>
          <a:p>
            <a:r>
              <a:rPr lang="en-US" dirty="0"/>
              <a:t>(A) Task diagram. (B) Average trials to criterion through 21d CUS paradigm. (C) 3-day baseline, psilocybin (1 mg/kg) followed by acute set-shifting performance 20min. later, and 24h set-shifting performance. (D) Latency to respond by group</a:t>
            </a:r>
          </a:p>
        </p:txBody>
      </p:sp>
      <p:pic>
        <p:nvPicPr>
          <p:cNvPr id="19" name="Picture 18" descr="A screenshot of a medical report&#10;&#10;AI-generated content may be incorrect.">
            <a:extLst>
              <a:ext uri="{FF2B5EF4-FFF2-40B4-BE49-F238E27FC236}">
                <a16:creationId xmlns:a16="http://schemas.microsoft.com/office/drawing/2014/main" id="{9F2B2AA2-2D59-E1E0-3775-E34E0ED7226B}"/>
              </a:ext>
            </a:extLst>
          </p:cNvPr>
          <p:cNvPicPr>
            <a:picLocks noChangeAspect="1"/>
          </p:cNvPicPr>
          <p:nvPr/>
        </p:nvPicPr>
        <p:blipFill>
          <a:blip r:embed="rId16"/>
          <a:stretch>
            <a:fillRect/>
          </a:stretch>
        </p:blipFill>
        <p:spPr>
          <a:xfrm>
            <a:off x="2559997" y="29987805"/>
            <a:ext cx="8508615" cy="2423495"/>
          </a:xfrm>
          <a:prstGeom prst="rect">
            <a:avLst/>
          </a:prstGeom>
        </p:spPr>
      </p:pic>
      <p:pic>
        <p:nvPicPr>
          <p:cNvPr id="25" name="Picture 2">
            <a:extLst>
              <a:ext uri="{FF2B5EF4-FFF2-40B4-BE49-F238E27FC236}">
                <a16:creationId xmlns:a16="http://schemas.microsoft.com/office/drawing/2014/main" id="{68243F57-22BF-7DC0-3AC2-167F755762A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27631" y="22222766"/>
            <a:ext cx="3611769" cy="4562740"/>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ED83BD46-2DD9-9604-468F-E67F15CE761E}"/>
              </a:ext>
            </a:extLst>
          </p:cNvPr>
          <p:cNvSpPr txBox="1"/>
          <p:nvPr/>
        </p:nvSpPr>
        <p:spPr>
          <a:xfrm>
            <a:off x="7066886" y="23794849"/>
            <a:ext cx="3611769" cy="646331"/>
          </a:xfrm>
          <a:prstGeom prst="rect">
            <a:avLst/>
          </a:prstGeom>
          <a:noFill/>
        </p:spPr>
        <p:txBody>
          <a:bodyPr wrap="square" rtlCol="0">
            <a:spAutoFit/>
          </a:bodyPr>
          <a:lstStyle/>
          <a:p>
            <a:pPr algn="ctr"/>
            <a:r>
              <a:rPr lang="en-US" dirty="0"/>
              <a:t>Novel “auditory discrimination” (white noise cue)</a:t>
            </a:r>
          </a:p>
        </p:txBody>
      </p:sp>
      <p:pic>
        <p:nvPicPr>
          <p:cNvPr id="67" name="Picture 66">
            <a:extLst>
              <a:ext uri="{FF2B5EF4-FFF2-40B4-BE49-F238E27FC236}">
                <a16:creationId xmlns:a16="http://schemas.microsoft.com/office/drawing/2014/main" id="{D1FA14DC-7DBE-9870-866C-ED7785E382B8}"/>
              </a:ext>
            </a:extLst>
          </p:cNvPr>
          <p:cNvPicPr>
            <a:picLocks noChangeAspect="1"/>
          </p:cNvPicPr>
          <p:nvPr/>
        </p:nvPicPr>
        <p:blipFill>
          <a:blip r:embed="rId18"/>
          <a:stretch>
            <a:fillRect/>
          </a:stretch>
        </p:blipFill>
        <p:spPr>
          <a:xfrm>
            <a:off x="11790478" y="14190035"/>
            <a:ext cx="5973590" cy="5608954"/>
          </a:xfrm>
          <a:prstGeom prst="rect">
            <a:avLst/>
          </a:prstGeom>
        </p:spPr>
      </p:pic>
      <p:pic>
        <p:nvPicPr>
          <p:cNvPr id="70" name="Picture 69">
            <a:extLst>
              <a:ext uri="{FF2B5EF4-FFF2-40B4-BE49-F238E27FC236}">
                <a16:creationId xmlns:a16="http://schemas.microsoft.com/office/drawing/2014/main" id="{0DD1F179-279E-0FB9-FF8A-6040DD9A1B25}"/>
              </a:ext>
            </a:extLst>
          </p:cNvPr>
          <p:cNvPicPr>
            <a:picLocks noChangeAspect="1"/>
          </p:cNvPicPr>
          <p:nvPr/>
        </p:nvPicPr>
        <p:blipFill>
          <a:blip r:embed="rId19"/>
          <a:stretch>
            <a:fillRect/>
          </a:stretch>
        </p:blipFill>
        <p:spPr>
          <a:xfrm>
            <a:off x="22919562" y="14126216"/>
            <a:ext cx="5600700" cy="6070600"/>
          </a:xfrm>
          <a:prstGeom prst="rect">
            <a:avLst/>
          </a:prstGeom>
        </p:spPr>
      </p:pic>
      <p:pic>
        <p:nvPicPr>
          <p:cNvPr id="72" name="Picture 71">
            <a:extLst>
              <a:ext uri="{FF2B5EF4-FFF2-40B4-BE49-F238E27FC236}">
                <a16:creationId xmlns:a16="http://schemas.microsoft.com/office/drawing/2014/main" id="{EB861CEF-923E-5833-CB04-3CADD9A775BF}"/>
              </a:ext>
            </a:extLst>
          </p:cNvPr>
          <p:cNvPicPr>
            <a:picLocks noChangeAspect="1"/>
          </p:cNvPicPr>
          <p:nvPr/>
        </p:nvPicPr>
        <p:blipFill>
          <a:blip r:embed="rId20"/>
          <a:stretch>
            <a:fillRect/>
          </a:stretch>
        </p:blipFill>
        <p:spPr>
          <a:xfrm>
            <a:off x="17306929" y="14001968"/>
            <a:ext cx="6045200" cy="6197600"/>
          </a:xfrm>
          <a:prstGeom prst="rect">
            <a:avLst/>
          </a:prstGeom>
        </p:spPr>
      </p:pic>
      <p:pic>
        <p:nvPicPr>
          <p:cNvPr id="74" name="Picture 73">
            <a:extLst>
              <a:ext uri="{FF2B5EF4-FFF2-40B4-BE49-F238E27FC236}">
                <a16:creationId xmlns:a16="http://schemas.microsoft.com/office/drawing/2014/main" id="{309F9523-2374-AD96-0D09-CB1E676A016F}"/>
              </a:ext>
            </a:extLst>
          </p:cNvPr>
          <p:cNvPicPr>
            <a:picLocks noChangeAspect="1"/>
          </p:cNvPicPr>
          <p:nvPr/>
        </p:nvPicPr>
        <p:blipFill>
          <a:blip r:embed="rId21"/>
          <a:stretch>
            <a:fillRect/>
          </a:stretch>
        </p:blipFill>
        <p:spPr>
          <a:xfrm>
            <a:off x="12421968" y="25543148"/>
            <a:ext cx="7454900" cy="6642100"/>
          </a:xfrm>
          <a:prstGeom prst="rect">
            <a:avLst/>
          </a:prstGeom>
        </p:spPr>
      </p:pic>
      <p:grpSp>
        <p:nvGrpSpPr>
          <p:cNvPr id="79" name="Group 78">
            <a:extLst>
              <a:ext uri="{FF2B5EF4-FFF2-40B4-BE49-F238E27FC236}">
                <a16:creationId xmlns:a16="http://schemas.microsoft.com/office/drawing/2014/main" id="{19BFD955-E480-4CBE-A54A-0355A4A0A72F}"/>
              </a:ext>
            </a:extLst>
          </p:cNvPr>
          <p:cNvGrpSpPr/>
          <p:nvPr/>
        </p:nvGrpSpPr>
        <p:grpSpPr>
          <a:xfrm>
            <a:off x="28727442" y="15906038"/>
            <a:ext cx="7132885" cy="3663671"/>
            <a:chOff x="1632743" y="22298518"/>
            <a:chExt cx="7854054" cy="4034086"/>
          </a:xfrm>
        </p:grpSpPr>
        <p:pic>
          <p:nvPicPr>
            <p:cNvPr id="81" name="Picture 4" descr="Fig. 1">
              <a:extLst>
                <a:ext uri="{FF2B5EF4-FFF2-40B4-BE49-F238E27FC236}">
                  <a16:creationId xmlns:a16="http://schemas.microsoft.com/office/drawing/2014/main" id="{70E44974-7E2F-B5AB-CAE6-329384F32B23}"/>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6393" t="902" r="50103" b="83062"/>
            <a:stretch/>
          </p:blipFill>
          <p:spPr bwMode="auto">
            <a:xfrm>
              <a:off x="1632743" y="22298518"/>
              <a:ext cx="7854054" cy="1899873"/>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4" descr="Fig. 1">
              <a:extLst>
                <a:ext uri="{FF2B5EF4-FFF2-40B4-BE49-F238E27FC236}">
                  <a16:creationId xmlns:a16="http://schemas.microsoft.com/office/drawing/2014/main" id="{C031906C-F658-45C0-89F9-F0AB476CF626}"/>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7901" t="18422" r="48595" b="62192"/>
            <a:stretch/>
          </p:blipFill>
          <p:spPr bwMode="auto">
            <a:xfrm>
              <a:off x="2257963" y="24257596"/>
              <a:ext cx="7095684" cy="2075008"/>
            </a:xfrm>
            <a:prstGeom prst="rect">
              <a:avLst/>
            </a:prstGeom>
            <a:noFill/>
            <a:extLst>
              <a:ext uri="{909E8E84-426E-40DD-AFC4-6F175D3DCCD1}">
                <a14:hiddenFill xmlns:a14="http://schemas.microsoft.com/office/drawing/2010/main">
                  <a:solidFill>
                    <a:srgbClr val="FFFFFF"/>
                  </a:solidFill>
                </a14:hiddenFill>
              </a:ext>
            </a:extLst>
          </p:spPr>
        </p:pic>
      </p:grpSp>
      <p:pic>
        <p:nvPicPr>
          <p:cNvPr id="84" name="Picture 83">
            <a:extLst>
              <a:ext uri="{FF2B5EF4-FFF2-40B4-BE49-F238E27FC236}">
                <a16:creationId xmlns:a16="http://schemas.microsoft.com/office/drawing/2014/main" id="{C3B4E2BF-56C7-BA45-E93E-1E98D2E87FFA}"/>
              </a:ext>
            </a:extLst>
          </p:cNvPr>
          <p:cNvPicPr>
            <a:picLocks noChangeAspect="1"/>
          </p:cNvPicPr>
          <p:nvPr/>
        </p:nvPicPr>
        <p:blipFill>
          <a:blip r:embed="rId23"/>
          <a:stretch>
            <a:fillRect/>
          </a:stretch>
        </p:blipFill>
        <p:spPr>
          <a:xfrm>
            <a:off x="35797860" y="6739003"/>
            <a:ext cx="7215433" cy="6160986"/>
          </a:xfrm>
          <a:prstGeom prst="rect">
            <a:avLst/>
          </a:prstGeom>
        </p:spPr>
      </p:pic>
      <p:pic>
        <p:nvPicPr>
          <p:cNvPr id="85" name="Picture 84">
            <a:extLst>
              <a:ext uri="{FF2B5EF4-FFF2-40B4-BE49-F238E27FC236}">
                <a16:creationId xmlns:a16="http://schemas.microsoft.com/office/drawing/2014/main" id="{D56A6CE0-BCCA-9163-3FFF-E2656F86DDFA}"/>
              </a:ext>
            </a:extLst>
          </p:cNvPr>
          <p:cNvPicPr>
            <a:picLocks noChangeAspect="1"/>
          </p:cNvPicPr>
          <p:nvPr/>
        </p:nvPicPr>
        <p:blipFill>
          <a:blip r:embed="rId24"/>
          <a:stretch>
            <a:fillRect/>
          </a:stretch>
        </p:blipFill>
        <p:spPr>
          <a:xfrm>
            <a:off x="28358416" y="6592296"/>
            <a:ext cx="6852918" cy="6578278"/>
          </a:xfrm>
          <a:prstGeom prst="rect">
            <a:avLst/>
          </a:prstGeom>
        </p:spPr>
      </p:pic>
      <p:pic>
        <p:nvPicPr>
          <p:cNvPr id="86" name="Picture 85">
            <a:extLst>
              <a:ext uri="{FF2B5EF4-FFF2-40B4-BE49-F238E27FC236}">
                <a16:creationId xmlns:a16="http://schemas.microsoft.com/office/drawing/2014/main" id="{7A344CAE-1D87-9364-F971-500DB341133D}"/>
              </a:ext>
            </a:extLst>
          </p:cNvPr>
          <p:cNvPicPr>
            <a:picLocks noChangeAspect="1"/>
          </p:cNvPicPr>
          <p:nvPr/>
        </p:nvPicPr>
        <p:blipFill>
          <a:blip r:embed="rId25"/>
          <a:stretch>
            <a:fillRect/>
          </a:stretch>
        </p:blipFill>
        <p:spPr>
          <a:xfrm>
            <a:off x="29340019" y="19633982"/>
            <a:ext cx="6217252" cy="3832273"/>
          </a:xfrm>
          <a:prstGeom prst="rect">
            <a:avLst/>
          </a:prstGeom>
        </p:spPr>
      </p:pic>
      <p:pic>
        <p:nvPicPr>
          <p:cNvPr id="87" name="Picture 86">
            <a:extLst>
              <a:ext uri="{FF2B5EF4-FFF2-40B4-BE49-F238E27FC236}">
                <a16:creationId xmlns:a16="http://schemas.microsoft.com/office/drawing/2014/main" id="{F9447C8B-7C15-FC43-168C-8F1C904CE5E6}"/>
              </a:ext>
            </a:extLst>
          </p:cNvPr>
          <p:cNvPicPr>
            <a:picLocks noChangeAspect="1"/>
          </p:cNvPicPr>
          <p:nvPr/>
        </p:nvPicPr>
        <p:blipFill>
          <a:blip r:embed="rId26"/>
          <a:stretch>
            <a:fillRect/>
          </a:stretch>
        </p:blipFill>
        <p:spPr>
          <a:xfrm>
            <a:off x="35977384" y="15618423"/>
            <a:ext cx="6724952" cy="4514009"/>
          </a:xfrm>
          <a:prstGeom prst="rect">
            <a:avLst/>
          </a:prstGeom>
        </p:spPr>
      </p:pic>
      <p:pic>
        <p:nvPicPr>
          <p:cNvPr id="88" name="Picture 87">
            <a:extLst>
              <a:ext uri="{FF2B5EF4-FFF2-40B4-BE49-F238E27FC236}">
                <a16:creationId xmlns:a16="http://schemas.microsoft.com/office/drawing/2014/main" id="{1AFFF5C9-4773-363C-C1F7-9D5756017295}"/>
              </a:ext>
            </a:extLst>
          </p:cNvPr>
          <p:cNvPicPr>
            <a:picLocks noChangeAspect="1"/>
          </p:cNvPicPr>
          <p:nvPr/>
        </p:nvPicPr>
        <p:blipFill>
          <a:blip r:embed="rId27"/>
          <a:stretch>
            <a:fillRect/>
          </a:stretch>
        </p:blipFill>
        <p:spPr>
          <a:xfrm>
            <a:off x="36321988" y="19890418"/>
            <a:ext cx="5615631" cy="3455773"/>
          </a:xfrm>
          <a:prstGeom prst="rect">
            <a:avLst/>
          </a:prstGeom>
        </p:spPr>
      </p:pic>
      <p:sp>
        <p:nvSpPr>
          <p:cNvPr id="89" name="TextBox 88">
            <a:extLst>
              <a:ext uri="{FF2B5EF4-FFF2-40B4-BE49-F238E27FC236}">
                <a16:creationId xmlns:a16="http://schemas.microsoft.com/office/drawing/2014/main" id="{69C9EE38-0899-1C94-EE09-7D8FCDCBE2CC}"/>
              </a:ext>
            </a:extLst>
          </p:cNvPr>
          <p:cNvSpPr txBox="1"/>
          <p:nvPr/>
        </p:nvSpPr>
        <p:spPr>
          <a:xfrm>
            <a:off x="35860327" y="16088406"/>
            <a:ext cx="1890312" cy="584775"/>
          </a:xfrm>
          <a:prstGeom prst="rect">
            <a:avLst/>
          </a:prstGeom>
          <a:noFill/>
        </p:spPr>
        <p:txBody>
          <a:bodyPr wrap="square" rtlCol="0">
            <a:spAutoFit/>
          </a:bodyPr>
          <a:lstStyle/>
          <a:p>
            <a:r>
              <a:rPr lang="en-US" sz="3200" dirty="0"/>
              <a:t>B:</a:t>
            </a:r>
          </a:p>
        </p:txBody>
      </p:sp>
      <p:pic>
        <p:nvPicPr>
          <p:cNvPr id="119" name="Picture 118">
            <a:extLst>
              <a:ext uri="{FF2B5EF4-FFF2-40B4-BE49-F238E27FC236}">
                <a16:creationId xmlns:a16="http://schemas.microsoft.com/office/drawing/2014/main" id="{BE0F5AA1-3D88-963B-7B07-D91BD57550D8}"/>
              </a:ext>
            </a:extLst>
          </p:cNvPr>
          <p:cNvPicPr>
            <a:picLocks noChangeAspect="1"/>
          </p:cNvPicPr>
          <p:nvPr/>
        </p:nvPicPr>
        <p:blipFill>
          <a:blip r:embed="rId28"/>
          <a:stretch>
            <a:fillRect/>
          </a:stretch>
        </p:blipFill>
        <p:spPr>
          <a:xfrm>
            <a:off x="11661103" y="6512768"/>
            <a:ext cx="5372100" cy="5232400"/>
          </a:xfrm>
          <a:prstGeom prst="rect">
            <a:avLst/>
          </a:prstGeom>
        </p:spPr>
      </p:pic>
      <p:pic>
        <p:nvPicPr>
          <p:cNvPr id="121" name="Picture 120">
            <a:extLst>
              <a:ext uri="{FF2B5EF4-FFF2-40B4-BE49-F238E27FC236}">
                <a16:creationId xmlns:a16="http://schemas.microsoft.com/office/drawing/2014/main" id="{F2A8873C-D999-492F-5A15-4E5B8549A732}"/>
              </a:ext>
            </a:extLst>
          </p:cNvPr>
          <p:cNvPicPr>
            <a:picLocks noChangeAspect="1"/>
          </p:cNvPicPr>
          <p:nvPr/>
        </p:nvPicPr>
        <p:blipFill>
          <a:blip r:embed="rId29"/>
          <a:stretch>
            <a:fillRect/>
          </a:stretch>
        </p:blipFill>
        <p:spPr>
          <a:xfrm>
            <a:off x="19650943" y="6576907"/>
            <a:ext cx="4051300" cy="5041900"/>
          </a:xfrm>
          <a:prstGeom prst="rect">
            <a:avLst/>
          </a:prstGeom>
        </p:spPr>
      </p:pic>
      <p:pic>
        <p:nvPicPr>
          <p:cNvPr id="123" name="Picture 122">
            <a:extLst>
              <a:ext uri="{FF2B5EF4-FFF2-40B4-BE49-F238E27FC236}">
                <a16:creationId xmlns:a16="http://schemas.microsoft.com/office/drawing/2014/main" id="{4E6402C0-0602-82AB-CE6F-15F3AC5D3576}"/>
              </a:ext>
            </a:extLst>
          </p:cNvPr>
          <p:cNvPicPr>
            <a:picLocks noChangeAspect="1"/>
          </p:cNvPicPr>
          <p:nvPr/>
        </p:nvPicPr>
        <p:blipFill>
          <a:blip r:embed="rId30"/>
          <a:stretch>
            <a:fillRect/>
          </a:stretch>
        </p:blipFill>
        <p:spPr>
          <a:xfrm>
            <a:off x="23311479" y="6561236"/>
            <a:ext cx="4406900" cy="5080000"/>
          </a:xfrm>
          <a:prstGeom prst="rect">
            <a:avLst/>
          </a:prstGeom>
        </p:spPr>
      </p:pic>
      <p:pic>
        <p:nvPicPr>
          <p:cNvPr id="124" name="Picture 123">
            <a:extLst>
              <a:ext uri="{FF2B5EF4-FFF2-40B4-BE49-F238E27FC236}">
                <a16:creationId xmlns:a16="http://schemas.microsoft.com/office/drawing/2014/main" id="{D5C11099-0514-E6AC-ED23-304242F1EB6E}"/>
              </a:ext>
            </a:extLst>
          </p:cNvPr>
          <p:cNvPicPr>
            <a:picLocks noChangeAspect="1"/>
          </p:cNvPicPr>
          <p:nvPr/>
        </p:nvPicPr>
        <p:blipFill>
          <a:blip r:embed="rId31"/>
          <a:stretch>
            <a:fillRect/>
          </a:stretch>
        </p:blipFill>
        <p:spPr>
          <a:xfrm>
            <a:off x="15787380" y="6566247"/>
            <a:ext cx="4013200" cy="4991100"/>
          </a:xfrm>
          <a:prstGeom prst="rect">
            <a:avLst/>
          </a:prstGeom>
        </p:spPr>
      </p:pic>
      <p:sp>
        <p:nvSpPr>
          <p:cNvPr id="125" name="TextBox 124">
            <a:extLst>
              <a:ext uri="{FF2B5EF4-FFF2-40B4-BE49-F238E27FC236}">
                <a16:creationId xmlns:a16="http://schemas.microsoft.com/office/drawing/2014/main" id="{58589615-7299-9A3A-DBC5-D7332674A490}"/>
              </a:ext>
            </a:extLst>
          </p:cNvPr>
          <p:cNvSpPr txBox="1"/>
          <p:nvPr/>
        </p:nvSpPr>
        <p:spPr>
          <a:xfrm flipH="1">
            <a:off x="23102813" y="14035307"/>
            <a:ext cx="1198859" cy="584775"/>
          </a:xfrm>
          <a:prstGeom prst="rect">
            <a:avLst/>
          </a:prstGeom>
          <a:noFill/>
        </p:spPr>
        <p:txBody>
          <a:bodyPr wrap="square" rtlCol="0">
            <a:spAutoFit/>
          </a:bodyPr>
          <a:lstStyle/>
          <a:p>
            <a:r>
              <a:rPr lang="en-US" sz="3200" dirty="0"/>
              <a:t>C:</a:t>
            </a:r>
          </a:p>
        </p:txBody>
      </p:sp>
      <p:pic>
        <p:nvPicPr>
          <p:cNvPr id="132" name="Picture 131">
            <a:extLst>
              <a:ext uri="{FF2B5EF4-FFF2-40B4-BE49-F238E27FC236}">
                <a16:creationId xmlns:a16="http://schemas.microsoft.com/office/drawing/2014/main" id="{8910F849-3229-EC1A-B815-F91AFC988302}"/>
              </a:ext>
            </a:extLst>
          </p:cNvPr>
          <p:cNvPicPr>
            <a:picLocks noChangeAspect="1"/>
          </p:cNvPicPr>
          <p:nvPr/>
        </p:nvPicPr>
        <p:blipFill>
          <a:blip r:embed="rId32"/>
          <a:stretch>
            <a:fillRect/>
          </a:stretch>
        </p:blipFill>
        <p:spPr>
          <a:xfrm>
            <a:off x="13212410" y="19642486"/>
            <a:ext cx="5747430" cy="4981916"/>
          </a:xfrm>
          <a:prstGeom prst="rect">
            <a:avLst/>
          </a:prstGeom>
        </p:spPr>
      </p:pic>
      <p:pic>
        <p:nvPicPr>
          <p:cNvPr id="133" name="Picture 132">
            <a:extLst>
              <a:ext uri="{FF2B5EF4-FFF2-40B4-BE49-F238E27FC236}">
                <a16:creationId xmlns:a16="http://schemas.microsoft.com/office/drawing/2014/main" id="{E356AC59-89E2-F9DE-9FDB-D6F76CAEAB90}"/>
              </a:ext>
            </a:extLst>
          </p:cNvPr>
          <p:cNvPicPr>
            <a:picLocks noChangeAspect="1"/>
          </p:cNvPicPr>
          <p:nvPr/>
        </p:nvPicPr>
        <p:blipFill>
          <a:blip r:embed="rId33"/>
          <a:stretch>
            <a:fillRect/>
          </a:stretch>
        </p:blipFill>
        <p:spPr>
          <a:xfrm>
            <a:off x="20335526" y="25525603"/>
            <a:ext cx="7454900" cy="6667500"/>
          </a:xfrm>
          <a:prstGeom prst="rect">
            <a:avLst/>
          </a:prstGeom>
        </p:spPr>
      </p:pic>
      <p:pic>
        <p:nvPicPr>
          <p:cNvPr id="7" name="Picture 6">
            <a:extLst>
              <a:ext uri="{FF2B5EF4-FFF2-40B4-BE49-F238E27FC236}">
                <a16:creationId xmlns:a16="http://schemas.microsoft.com/office/drawing/2014/main" id="{A2B89A5A-E4F5-CA73-7483-6EB76247428C}"/>
              </a:ext>
            </a:extLst>
          </p:cNvPr>
          <p:cNvPicPr>
            <a:picLocks noChangeAspect="1"/>
          </p:cNvPicPr>
          <p:nvPr/>
        </p:nvPicPr>
        <p:blipFill>
          <a:blip r:embed="rId34"/>
          <a:stretch>
            <a:fillRect/>
          </a:stretch>
        </p:blipFill>
        <p:spPr>
          <a:xfrm>
            <a:off x="943906" y="984267"/>
            <a:ext cx="4316502" cy="3435216"/>
          </a:xfrm>
          <a:prstGeom prst="rect">
            <a:avLst/>
          </a:prstGeom>
        </p:spPr>
      </p:pic>
      <p:pic>
        <p:nvPicPr>
          <p:cNvPr id="13" name="Picture 12" descr="A collage of images of mice&#10;&#10;AI-generated content may be incorrect.">
            <a:extLst>
              <a:ext uri="{FF2B5EF4-FFF2-40B4-BE49-F238E27FC236}">
                <a16:creationId xmlns:a16="http://schemas.microsoft.com/office/drawing/2014/main" id="{C5911970-EDDB-4345-8DD3-33D118D57E06}"/>
              </a:ext>
            </a:extLst>
          </p:cNvPr>
          <p:cNvPicPr>
            <a:picLocks noChangeAspect="1"/>
          </p:cNvPicPr>
          <p:nvPr/>
        </p:nvPicPr>
        <p:blipFill>
          <a:blip r:embed="rId35"/>
          <a:stretch>
            <a:fillRect/>
          </a:stretch>
        </p:blipFill>
        <p:spPr>
          <a:xfrm>
            <a:off x="5399505" y="26398423"/>
            <a:ext cx="5866394" cy="3886486"/>
          </a:xfrm>
          <a:prstGeom prst="rect">
            <a:avLst/>
          </a:prstGeom>
        </p:spPr>
      </p:pic>
      <p:grpSp>
        <p:nvGrpSpPr>
          <p:cNvPr id="15" name="Group 14">
            <a:extLst>
              <a:ext uri="{FF2B5EF4-FFF2-40B4-BE49-F238E27FC236}">
                <a16:creationId xmlns:a16="http://schemas.microsoft.com/office/drawing/2014/main" id="{66568CA5-F676-B594-5FF7-E502B1013455}"/>
              </a:ext>
            </a:extLst>
          </p:cNvPr>
          <p:cNvGrpSpPr/>
          <p:nvPr/>
        </p:nvGrpSpPr>
        <p:grpSpPr>
          <a:xfrm>
            <a:off x="6457809" y="24399683"/>
            <a:ext cx="4728911" cy="1681525"/>
            <a:chOff x="2406979" y="1960889"/>
            <a:chExt cx="9583919" cy="3295106"/>
          </a:xfrm>
        </p:grpSpPr>
        <p:pic>
          <p:nvPicPr>
            <p:cNvPr id="16" name="Image 12" descr="preencoded.png">
              <a:extLst>
                <a:ext uri="{FF2B5EF4-FFF2-40B4-BE49-F238E27FC236}">
                  <a16:creationId xmlns:a16="http://schemas.microsoft.com/office/drawing/2014/main" id="{DB41F28B-B51D-0A7D-B013-3B916587381C}"/>
                </a:ext>
              </a:extLst>
            </p:cNvPr>
            <p:cNvPicPr>
              <a:picLocks noChangeAspect="1"/>
            </p:cNvPicPr>
            <p:nvPr>
              <p:custDataLst>
                <p:tags r:id="rId1"/>
              </p:custDataLst>
            </p:nvPr>
          </p:nvPicPr>
          <p:blipFill>
            <a:blip r:embed="rId36"/>
            <a:stretch>
              <a:fillRect/>
            </a:stretch>
          </p:blipFill>
          <p:spPr>
            <a:xfrm>
              <a:off x="7015378" y="1960889"/>
              <a:ext cx="182880" cy="3295106"/>
            </a:xfrm>
            <a:prstGeom prst="rect">
              <a:avLst/>
            </a:prstGeom>
          </p:spPr>
        </p:pic>
        <p:grpSp>
          <p:nvGrpSpPr>
            <p:cNvPr id="28" name="Group 27">
              <a:extLst>
                <a:ext uri="{FF2B5EF4-FFF2-40B4-BE49-F238E27FC236}">
                  <a16:creationId xmlns:a16="http://schemas.microsoft.com/office/drawing/2014/main" id="{962638BD-43F6-9B4E-2295-BF51B7BAC0BE}"/>
                </a:ext>
              </a:extLst>
            </p:cNvPr>
            <p:cNvGrpSpPr/>
            <p:nvPr/>
          </p:nvGrpSpPr>
          <p:grpSpPr>
            <a:xfrm>
              <a:off x="2406979" y="2724320"/>
              <a:ext cx="9583919" cy="2073867"/>
              <a:chOff x="2406979" y="2724320"/>
              <a:chExt cx="9583919" cy="2073867"/>
            </a:xfrm>
          </p:grpSpPr>
          <p:pic>
            <p:nvPicPr>
              <p:cNvPr id="32" name="Image 10" descr="preencoded.png">
                <a:extLst>
                  <a:ext uri="{FF2B5EF4-FFF2-40B4-BE49-F238E27FC236}">
                    <a16:creationId xmlns:a16="http://schemas.microsoft.com/office/drawing/2014/main" id="{53D11659-51A4-5EF9-4FAF-617A61F9CA63}"/>
                  </a:ext>
                </a:extLst>
              </p:cNvPr>
              <p:cNvPicPr>
                <a:picLocks noChangeAspect="1"/>
              </p:cNvPicPr>
              <p:nvPr>
                <p:custDataLst>
                  <p:tags r:id="rId2"/>
                </p:custDataLst>
              </p:nvPr>
            </p:nvPicPr>
            <p:blipFill>
              <a:blip r:embed="rId37"/>
              <a:stretch>
                <a:fillRect/>
              </a:stretch>
            </p:blipFill>
            <p:spPr>
              <a:xfrm>
                <a:off x="10968729" y="2724320"/>
                <a:ext cx="1022169" cy="1022169"/>
              </a:xfrm>
              <a:prstGeom prst="rect">
                <a:avLst/>
              </a:prstGeom>
            </p:spPr>
          </p:pic>
          <p:grpSp>
            <p:nvGrpSpPr>
              <p:cNvPr id="35" name="Group 34">
                <a:extLst>
                  <a:ext uri="{FF2B5EF4-FFF2-40B4-BE49-F238E27FC236}">
                    <a16:creationId xmlns:a16="http://schemas.microsoft.com/office/drawing/2014/main" id="{BBB05A58-C0BE-FD7D-6EBB-336B1B8A2B8C}"/>
                  </a:ext>
                </a:extLst>
              </p:cNvPr>
              <p:cNvGrpSpPr/>
              <p:nvPr/>
            </p:nvGrpSpPr>
            <p:grpSpPr>
              <a:xfrm>
                <a:off x="2406979" y="2812779"/>
                <a:ext cx="8383352" cy="1985408"/>
                <a:chOff x="2406979" y="2812779"/>
                <a:chExt cx="8383352" cy="1985408"/>
              </a:xfrm>
            </p:grpSpPr>
            <p:pic>
              <p:nvPicPr>
                <p:cNvPr id="50" name="Image 0" descr="preencoded.png">
                  <a:extLst>
                    <a:ext uri="{FF2B5EF4-FFF2-40B4-BE49-F238E27FC236}">
                      <a16:creationId xmlns:a16="http://schemas.microsoft.com/office/drawing/2014/main" id="{AA4DFB7F-62B2-D7B7-1689-FF04DEE51D77}"/>
                    </a:ext>
                  </a:extLst>
                </p:cNvPr>
                <p:cNvPicPr>
                  <a:picLocks noChangeAspect="1"/>
                </p:cNvPicPr>
                <p:nvPr>
                  <p:custDataLst>
                    <p:tags r:id="rId4"/>
                  </p:custDataLst>
                </p:nvPr>
              </p:nvPicPr>
              <p:blipFill>
                <a:blip r:embed="rId38"/>
                <a:stretch>
                  <a:fillRect/>
                </a:stretch>
              </p:blipFill>
              <p:spPr>
                <a:xfrm>
                  <a:off x="4800803" y="2812924"/>
                  <a:ext cx="832757" cy="493123"/>
                </a:xfrm>
                <a:prstGeom prst="rect">
                  <a:avLst/>
                </a:prstGeom>
              </p:spPr>
            </p:pic>
            <p:pic>
              <p:nvPicPr>
                <p:cNvPr id="51" name="Image 1" descr="preencoded.png">
                  <a:extLst>
                    <a:ext uri="{FF2B5EF4-FFF2-40B4-BE49-F238E27FC236}">
                      <a16:creationId xmlns:a16="http://schemas.microsoft.com/office/drawing/2014/main" id="{51A7555E-C2EB-633A-A9D0-2609253F773B}"/>
                    </a:ext>
                  </a:extLst>
                </p:cNvPr>
                <p:cNvPicPr>
                  <a:picLocks noChangeAspect="1"/>
                </p:cNvPicPr>
                <p:nvPr>
                  <p:custDataLst>
                    <p:tags r:id="rId5"/>
                  </p:custDataLst>
                </p:nvPr>
              </p:nvPicPr>
              <p:blipFill>
                <a:blip r:embed="rId39"/>
                <a:stretch>
                  <a:fillRect/>
                </a:stretch>
              </p:blipFill>
              <p:spPr>
                <a:xfrm>
                  <a:off x="4015775" y="4130424"/>
                  <a:ext cx="1185454" cy="646611"/>
                </a:xfrm>
                <a:prstGeom prst="rect">
                  <a:avLst/>
                </a:prstGeom>
              </p:spPr>
            </p:pic>
            <p:pic>
              <p:nvPicPr>
                <p:cNvPr id="52" name="Image 2" descr="preencoded.png">
                  <a:extLst>
                    <a:ext uri="{FF2B5EF4-FFF2-40B4-BE49-F238E27FC236}">
                      <a16:creationId xmlns:a16="http://schemas.microsoft.com/office/drawing/2014/main" id="{311182C8-3397-50A3-0A3A-632C6FE801A5}"/>
                    </a:ext>
                  </a:extLst>
                </p:cNvPr>
                <p:cNvPicPr>
                  <a:picLocks noChangeAspect="1"/>
                </p:cNvPicPr>
                <p:nvPr>
                  <p:custDataLst>
                    <p:tags r:id="rId6"/>
                  </p:custDataLst>
                </p:nvPr>
              </p:nvPicPr>
              <p:blipFill>
                <a:blip r:embed="rId39"/>
                <a:stretch>
                  <a:fillRect/>
                </a:stretch>
              </p:blipFill>
              <p:spPr>
                <a:xfrm>
                  <a:off x="4015775" y="3129855"/>
                  <a:ext cx="1185454" cy="646611"/>
                </a:xfrm>
                <a:prstGeom prst="rect">
                  <a:avLst/>
                </a:prstGeom>
              </p:spPr>
            </p:pic>
            <p:pic>
              <p:nvPicPr>
                <p:cNvPr id="53" name="Image 3" descr="preencoded.png">
                  <a:extLst>
                    <a:ext uri="{FF2B5EF4-FFF2-40B4-BE49-F238E27FC236}">
                      <a16:creationId xmlns:a16="http://schemas.microsoft.com/office/drawing/2014/main" id="{B7F7F100-56F8-4253-C55F-AAC69E8846AC}"/>
                    </a:ext>
                  </a:extLst>
                </p:cNvPr>
                <p:cNvPicPr>
                  <a:picLocks noChangeAspect="1"/>
                </p:cNvPicPr>
                <p:nvPr>
                  <p:custDataLst>
                    <p:tags r:id="rId7"/>
                  </p:custDataLst>
                </p:nvPr>
              </p:nvPicPr>
              <p:blipFill>
                <a:blip r:embed="rId40"/>
                <a:stretch>
                  <a:fillRect/>
                </a:stretch>
              </p:blipFill>
              <p:spPr>
                <a:xfrm>
                  <a:off x="2406979" y="2931768"/>
                  <a:ext cx="1384663" cy="845820"/>
                </a:xfrm>
                <a:prstGeom prst="rect">
                  <a:avLst/>
                </a:prstGeom>
              </p:spPr>
            </p:pic>
            <p:pic>
              <p:nvPicPr>
                <p:cNvPr id="58" name="Image 4" descr="preencoded.png">
                  <a:extLst>
                    <a:ext uri="{FF2B5EF4-FFF2-40B4-BE49-F238E27FC236}">
                      <a16:creationId xmlns:a16="http://schemas.microsoft.com/office/drawing/2014/main" id="{0CE1B9B9-CA45-65C6-E6CD-11F8C2EDDF75}"/>
                    </a:ext>
                  </a:extLst>
                </p:cNvPr>
                <p:cNvPicPr>
                  <a:picLocks noChangeAspect="1"/>
                </p:cNvPicPr>
                <p:nvPr>
                  <p:custDataLst>
                    <p:tags r:id="rId8"/>
                  </p:custDataLst>
                </p:nvPr>
              </p:nvPicPr>
              <p:blipFill>
                <a:blip r:embed="rId41"/>
                <a:stretch>
                  <a:fillRect/>
                </a:stretch>
              </p:blipFill>
              <p:spPr>
                <a:xfrm>
                  <a:off x="5935318" y="2812779"/>
                  <a:ext cx="1025434" cy="757646"/>
                </a:xfrm>
                <a:prstGeom prst="rect">
                  <a:avLst/>
                </a:prstGeom>
              </p:spPr>
            </p:pic>
            <p:pic>
              <p:nvPicPr>
                <p:cNvPr id="59" name="Image 5" descr="preencoded.png">
                  <a:extLst>
                    <a:ext uri="{FF2B5EF4-FFF2-40B4-BE49-F238E27FC236}">
                      <a16:creationId xmlns:a16="http://schemas.microsoft.com/office/drawing/2014/main" id="{70C90F5E-F04C-0DE5-6790-5D73DCE06DC7}"/>
                    </a:ext>
                  </a:extLst>
                </p:cNvPr>
                <p:cNvPicPr>
                  <a:picLocks noChangeAspect="1"/>
                </p:cNvPicPr>
                <p:nvPr>
                  <p:custDataLst>
                    <p:tags r:id="rId9"/>
                  </p:custDataLst>
                </p:nvPr>
              </p:nvPicPr>
              <p:blipFill>
                <a:blip r:embed="rId42"/>
                <a:stretch>
                  <a:fillRect/>
                </a:stretch>
              </p:blipFill>
              <p:spPr>
                <a:xfrm>
                  <a:off x="9918385" y="3908461"/>
                  <a:ext cx="871946" cy="519249"/>
                </a:xfrm>
                <a:prstGeom prst="rect">
                  <a:avLst/>
                </a:prstGeom>
              </p:spPr>
            </p:pic>
            <p:pic>
              <p:nvPicPr>
                <p:cNvPr id="60" name="Image 6" descr="preencoded.png">
                  <a:extLst>
                    <a:ext uri="{FF2B5EF4-FFF2-40B4-BE49-F238E27FC236}">
                      <a16:creationId xmlns:a16="http://schemas.microsoft.com/office/drawing/2014/main" id="{40229969-F56A-0719-63F7-9B8B3527DC7F}"/>
                    </a:ext>
                  </a:extLst>
                </p:cNvPr>
                <p:cNvPicPr>
                  <a:picLocks noChangeAspect="1"/>
                </p:cNvPicPr>
                <p:nvPr>
                  <p:custDataLst>
                    <p:tags r:id="rId10"/>
                  </p:custDataLst>
                </p:nvPr>
              </p:nvPicPr>
              <p:blipFill>
                <a:blip r:embed="rId43"/>
                <a:stretch>
                  <a:fillRect/>
                </a:stretch>
              </p:blipFill>
              <p:spPr>
                <a:xfrm>
                  <a:off x="8985018" y="4116107"/>
                  <a:ext cx="1237706" cy="676003"/>
                </a:xfrm>
                <a:prstGeom prst="rect">
                  <a:avLst/>
                </a:prstGeom>
              </p:spPr>
            </p:pic>
            <p:pic>
              <p:nvPicPr>
                <p:cNvPr id="61" name="Image 7" descr="preencoded.png">
                  <a:extLst>
                    <a:ext uri="{FF2B5EF4-FFF2-40B4-BE49-F238E27FC236}">
                      <a16:creationId xmlns:a16="http://schemas.microsoft.com/office/drawing/2014/main" id="{59139FDA-1E17-6A73-B29F-9BCCB7D788AF}"/>
                    </a:ext>
                  </a:extLst>
                </p:cNvPr>
                <p:cNvPicPr>
                  <a:picLocks noChangeAspect="1"/>
                </p:cNvPicPr>
                <p:nvPr>
                  <p:custDataLst>
                    <p:tags r:id="rId11"/>
                  </p:custDataLst>
                </p:nvPr>
              </p:nvPicPr>
              <p:blipFill>
                <a:blip r:embed="rId43"/>
                <a:stretch>
                  <a:fillRect/>
                </a:stretch>
              </p:blipFill>
              <p:spPr>
                <a:xfrm>
                  <a:off x="8985018" y="3068917"/>
                  <a:ext cx="1237706" cy="676003"/>
                </a:xfrm>
                <a:prstGeom prst="rect">
                  <a:avLst/>
                </a:prstGeom>
              </p:spPr>
            </p:pic>
            <p:pic>
              <p:nvPicPr>
                <p:cNvPr id="62" name="Image 8" descr="preencoded.png">
                  <a:extLst>
                    <a:ext uri="{FF2B5EF4-FFF2-40B4-BE49-F238E27FC236}">
                      <a16:creationId xmlns:a16="http://schemas.microsoft.com/office/drawing/2014/main" id="{9E23CDD8-0962-6DDC-87B1-84A8E858A9FA}"/>
                    </a:ext>
                  </a:extLst>
                </p:cNvPr>
                <p:cNvPicPr>
                  <a:picLocks noChangeAspect="1"/>
                </p:cNvPicPr>
                <p:nvPr>
                  <p:custDataLst>
                    <p:tags r:id="rId12"/>
                  </p:custDataLst>
                </p:nvPr>
              </p:nvPicPr>
              <p:blipFill>
                <a:blip r:embed="rId44"/>
                <a:stretch>
                  <a:fillRect/>
                </a:stretch>
              </p:blipFill>
              <p:spPr>
                <a:xfrm>
                  <a:off x="7420911" y="3908532"/>
                  <a:ext cx="1449977" cy="885009"/>
                </a:xfrm>
                <a:prstGeom prst="rect">
                  <a:avLst/>
                </a:prstGeom>
              </p:spPr>
            </p:pic>
            <p:pic>
              <p:nvPicPr>
                <p:cNvPr id="63" name="Image 11" descr="preencoded.png">
                  <a:extLst>
                    <a:ext uri="{FF2B5EF4-FFF2-40B4-BE49-F238E27FC236}">
                      <a16:creationId xmlns:a16="http://schemas.microsoft.com/office/drawing/2014/main" id="{BE4330FA-D643-A84A-9E75-C95B175320AF}"/>
                    </a:ext>
                  </a:extLst>
                </p:cNvPr>
                <p:cNvPicPr>
                  <a:picLocks noChangeAspect="1"/>
                </p:cNvPicPr>
                <p:nvPr>
                  <p:custDataLst>
                    <p:tags r:id="rId13"/>
                  </p:custDataLst>
                </p:nvPr>
              </p:nvPicPr>
              <p:blipFill>
                <a:blip r:embed="rId37"/>
                <a:stretch>
                  <a:fillRect/>
                </a:stretch>
              </p:blipFill>
              <p:spPr>
                <a:xfrm>
                  <a:off x="5934426" y="3776018"/>
                  <a:ext cx="1022169" cy="1022169"/>
                </a:xfrm>
                <a:prstGeom prst="rect">
                  <a:avLst/>
                </a:prstGeom>
              </p:spPr>
            </p:pic>
          </p:grpSp>
          <p:pic>
            <p:nvPicPr>
              <p:cNvPr id="38" name="Image 13" descr="preencoded.png">
                <a:extLst>
                  <a:ext uri="{FF2B5EF4-FFF2-40B4-BE49-F238E27FC236}">
                    <a16:creationId xmlns:a16="http://schemas.microsoft.com/office/drawing/2014/main" id="{7CAE0FEA-D931-73C5-84D8-A1A4535A2028}"/>
                  </a:ext>
                </a:extLst>
              </p:cNvPr>
              <p:cNvPicPr>
                <a:picLocks noChangeAspect="1"/>
              </p:cNvPicPr>
              <p:nvPr>
                <p:custDataLst>
                  <p:tags r:id="rId3"/>
                </p:custDataLst>
              </p:nvPr>
            </p:nvPicPr>
            <p:blipFill>
              <a:blip r:embed="rId41"/>
              <a:stretch>
                <a:fillRect/>
              </a:stretch>
            </p:blipFill>
            <p:spPr>
              <a:xfrm>
                <a:off x="10964574" y="4034580"/>
                <a:ext cx="1025434" cy="757646"/>
              </a:xfrm>
              <a:prstGeom prst="rect">
                <a:avLst/>
              </a:prstGeom>
            </p:spPr>
          </p:pic>
        </p:grpSp>
      </p:grpSp>
    </p:spTree>
    <p:extLst>
      <p:ext uri="{BB962C8B-B14F-4D97-AF65-F5344CB8AC3E}">
        <p14:creationId xmlns:p14="http://schemas.microsoft.com/office/powerpoint/2010/main" val="148587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038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77051922-ef9d-4a5f-8d55-061009eb70c6"/>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77051922-ef9d-4a5f-8d55-061009eb70c6&quot;:{&quot;type&quot;:&quot;FIGURE_OBJECT&quot;,&quot;id&quot;:&quot;77051922-ef9d-4a5f-8d55-061009eb70c6&quot;,&quot;relativeTransform&quot;:{&quot;translate&quot;:{&quot;x&quot;:-19.5,&quot;y&quot;:-15.5},&quot;rotate&quot;:0,&quot;skewX&quot;:0,&quot;scale&quot;:{&quot;x&quot;:1,&quot;y&quot;:1}},&quot;opacity&quot;:1,&quot;path&quot;:{&quot;type&quot;:&quot;POLY_LINE&quot;,&quot;points&quot;:[{&quot;x&quot;:0,&quot;y&quot;:-152.5},{&quot;x&quot;:0,&quot;y&quot;:152.5}],&quot;closed&quot;:false},&quot;pathStyles&quot;:[{&quot;type&quot;:&quot;FILL&quot;,&quot;fillStyle&quot;:&quot;rgba(0,0,0,0)&quot;},{&quot;type&quot;:&quot;STROKE&quot;,&quot;strokeStyle&quot;:&quot;#232323&quot;,&quot;lineWidth&quot;:2,&quot;lineJoin&quot;:&quot;round&quot;}],&quot;isLocked&quot;:false,&quot;parent&quot;:{&quot;type&quot;:&quot;CHILD&quot;,&quot;parentId&quot;:&quot;729e46b7-e095-4431-a7dc-d740f276d839&quot;,&quot;order&quot;:&quot;997&quot;},&quot;connectorInfo&quot;:{&quot;connectedObjects&quot;:[],&quot;type&quot;:&quot;LINE&quot;,&quot;offset&quot;:{&quot;x&quot;:0,&quot;y&quot;:0},&quot;bending&quot;:0.1,&quot;firstElementIsHead&quot;:true,&quot;customized&quot;:false}},&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2.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b597f9c2-3b69-4b06-b0d8-7673c45d31f5"/>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b597f9c2-3b69-4b06-b0d8-7673c45d31f5&quot;:{&quot;id&quot;:&quot;b597f9c2-3b69-4b06-b0d8-7673c45d31f5&quot;,&quot;name&quot;:&quot;X tick mark&quot;,&quot;displayName&quot;:&quot;&quot;,&quot;type&quot;:&quot;FIGURE_OBJECT&quot;,&quot;relativeTransform&quot;:{&quot;translate&quot;:{&quot;x&quot;:409,&quot;y&quot;:-52.053},&quot;rotate&quot;:0,&quot;skewX&quot;:0,&quot;scale&quot;:{&quot;x&quot;:1,&quot;y&quot;:1}},&quot;image&quot;:{&quot;url&quot;:&quot;https://icons.cdn.biorender.com/biorender/638520646dae8500208f30d3/20221128210203/image/638520646dae8500208f30d3.png&quot;,&quot;isPremium&quot;:false,&quot;isOrgIcon&quot;:false,&quot;size&quot;:{&quot;x&quot;:100,&quot;y&quot;:100}},&quot;source&quot;:{&quot;id&quot;:&quot;638520646dae8500208f30d3&quot;,&quot;version&quot;:&quot;20221128210203&quot;,&quot;type&quot;:&quot;ASSETS&quot;},&quot;isPremium&quot;:false,&quot;parent&quot;:{&quot;type&quot;:&quot;CHILD&quot;,&quot;parentId&quot;:&quot;729e46b7-e095-4431-a7dc-d740f276d839&quot;,&quot;order&quot;:&quot;993&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3.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d07ad4c6-850c-4712-b414-ed7d0d7e1474"/>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d07ad4c6-850c-4712-b414-ed7d0d7e1474&quot;:{&quot;id&quot;:&quot;d07ad4c6-850c-4712-b414-ed7d0d7e1474&quot;,&quot;name&quot;:&quot;Check mark&quot;,&quot;displayName&quot;:&quot;&quot;,&quot;type&quot;:&quot;FIGURE_OBJECT&quot;,&quot;relativeTransform&quot;:{&quot;translate&quot;:{&quot;x&quot;:408.75283185908836,&quot;y&quot;:63.376389646117595},&quot;rotate&quot;:0,&quot;skewX&quot;:0,&quot;scale&quot;:{&quot;x&quot;:1.0049456521739133,&quot;y&quot;:1.0049456521739133}},&quot;image&quot;:{&quot;url&quot;:&quot;https://icons.cdn.biorender.com/biorender/5a8d98ad296583001433dd73/20180221160711/image/5a8d98ad296583001433dd73.png&quot;,&quot;isPremium&quot;:false,&quot;isOrgIcon&quot;:false,&quot;size&quot;:{&quot;x&quot;:100,&quot;y&quot;:74}},&quot;source&quot;:{&quot;id&quot;:&quot;5a8d98ad296583001433dd73&quot;,&quot;version&quot;:&quot;20180221160711&quot;,&quot;type&quot;:&quot;ASSETS&quot;},&quot;isPremium&quot;:false,&quot;parent&quot;:{&quot;type&quot;:&quot;CHILD&quot;,&quot;parentId&quot;:&quot;729e46b7-e095-4431-a7dc-d740f276d839&quot;,&quot;order&quot;:&quot;998&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4.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b8d0bfa8-368d-411b-a548-63459a5ac98f"/>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b8d0bfa8-368d-411b-a548-63459a5ac98f&quot;:{&quot;id&quot;:&quot;b8d0bfa8-368d-411b-a548-63459a5ac98f&quot;,&quot;name&quot;:&quot;Audio (loud, symbol)&quot;,&quot;displayName&quot;:&quot;&quot;,&quot;type&quot;:&quot;FIGURE_OBJECT&quot;,&quot;relativeTransform&quot;:{&quot;translate&quot;:{&quot;x&quot;:-204.66123188405797,&quot;y&quot;:-69.2909625159092},&quot;rotate&quot;:0,&quot;skewX&quot;:0,&quot;scale&quot;:{&quot;x&quot;:0.8170289855072463,&quot;y&quot;:0.8170289855072465}},&quot;image&quot;:{&quot;url&quot;:&quot;https://icons.cdn.biorender.com/biorender/5a8d906f01940b0014c660f8/20180221153026/image/5a8d906f01940b0014c660f8.png&quot;,&quot;isPremium&quot;:false,&quot;isOrgIcon&quot;:false,&quot;size&quot;:{&quot;x&quot;:100,&quot;y&quot;:59.33014354066986}},&quot;source&quot;:{&quot;id&quot;:&quot;5a8d906f01940b0014c660f8&quot;,&quot;version&quot;:&quot;20180221153026&quot;,&quot;type&quot;:&quot;ASSETS&quot;},&quot;isPremium&quot;:false,&quot;parent&quot;:{&quot;type&quot;:&quot;CHILD&quot;,&quot;parentId&quot;:&quot;729e46b7-e095-4431-a7dc-d740f276d839&quot;,&quot;order&quot;:&quot;1&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5.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a54e5bfd-02f3-4095-8123-f69698cecaaf"/>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a54e5bfd-02f3-4095-8123-f69698cecaaf&quot;:{&quot;id&quot;:&quot;a54e5bfd-02f3-4095-8123-f69698cecaaf&quot;,&quot;name&quot;:&quot;Skinner box (lever 2)&quot;,&quot;displayName&quot;:&quot;&quot;,&quot;type&quot;:&quot;FIGURE_OBJECT&quot;,&quot;relativeTransform&quot;:{&quot;translate&quot;:{&quot;x&quot;:-264.3043478260871,&quot;y&quot;:67.32783799318472},&quot;rotate&quot;:3.1273888017610056e-16,&quot;skewX&quot;:7.818472004402541e-17,&quot;scale&quot;:{&quot;x&quot;:2.320362318840579,&quot;y&quot;:2.320362318840581}},&quot;image&quot;:{&quot;url&quot;:&quot;https://icons.cdn.biorender.com/biorender/5c63145d8533f233000fb24d/20190212184630/image/5c63145d8533f233000fb24d.png&quot;,&quot;isPremium&quot;:false,&quot;isOrgIcon&quot;:false,&quot;size&quot;:{&quot;x&quot;:50,&quot;y&quot;:27.337110481586404}},&quot;source&quot;:{&quot;id&quot;:&quot;5c63145d8533f233000fb24d&quot;,&quot;version&quot;:&quot;20190212184630&quot;,&quot;type&quot;:&quot;ASSETS&quot;},&quot;isPremium&quot;:false,&quot;parent&quot;:{&quot;type&quot;:&quot;CHILD&quot;,&quot;parentId&quot;:&quot;729e46b7-e095-4431-a7dc-d740f276d839&quot;,&quot;order&quot;:&quot;2&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6.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701bf007-4ec4-496d-b570-81fb43538b18"/>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701bf007-4ec4-496d-b570-81fb43538b18&quot;:{&quot;id&quot;:&quot;701bf007-4ec4-496d-b570-81fb43538b18&quot;,&quot;name&quot;:&quot;Skinner box (lever 2)&quot;,&quot;displayName&quot;:&quot;&quot;,&quot;type&quot;:&quot;FIGURE_OBJECT&quot;,&quot;relativeTransform&quot;:{&quot;translate&quot;:{&quot;x&quot;:-264.3043478260871,&quot;y&quot;:-30.715640267684854},&quot;rotate&quot;:3.1273888017610056e-16,&quot;skewX&quot;:7.818472004402541e-17,&quot;scale&quot;:{&quot;x&quot;:2.320362318840579,&quot;y&quot;:2.320362318840581}},&quot;image&quot;:{&quot;url&quot;:&quot;https://icons.cdn.biorender.com/biorender/5c63145d8533f233000fb24d/20190212184630/image/5c63145d8533f233000fb24d.png&quot;,&quot;isPremium&quot;:false,&quot;isOrgIcon&quot;:false,&quot;size&quot;:{&quot;x&quot;:50,&quot;y&quot;:27.337110481586404}},&quot;source&quot;:{&quot;id&quot;:&quot;5c63145d8533f233000fb24d&quot;,&quot;version&quot;:&quot;20190212184630&quot;,&quot;type&quot;:&quot;ASSETS&quot;},&quot;isPremium&quot;:false,&quot;parent&quot;:{&quot;type&quot;:&quot;CHILD&quot;,&quot;parentId&quot;:&quot;729e46b7-e095-4431-a7dc-d740f276d839&quot;,&quot;order&quot;:&quot;3&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7.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f6c99b73-2b59-4c71-89b0-25c68aa7760f"/>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f6c99b73-2b59-4c71-89b0-25c68aa7760f&quot;:{&quot;id&quot;:&quot;f6c99b73-2b59-4c71-89b0-25c68aa7760f&quot;,&quot;name&quot;:&quot;Rat (lateral 2)&quot;,&quot;displayName&quot;:&quot;&quot;,&quot;type&quot;:&quot;FIGURE_OBJECT&quot;,&quot;relativeTransform&quot;:{&quot;translate&quot;:{&quot;x&quot;:-412.18659420289856,&quot;y&quot;:-40.36568534199612},&quot;rotate&quot;:6.283185307179586,&quot;skewX&quot;:4.1042655120647215e-32,&quot;scale&quot;:{&quot;x&quot;:-0.7750103519668735,&quot;y&quot;:0.8170289855072465}},&quot;image&quot;:{&quot;url&quot;:&quot;https://icons.cdn.biorender.com/biorender/609c16e1bc10b7002838cc56/20210512175917/image/609c16e1bc10b7002838cc56.png&quot;,&quot;isPremium&quot;:true,&quot;isOrgIcon&quot;:false,&quot;size&quot;:{&quot;x&quot;:175,&quot;y&quot;:101.2600806451613}},&quot;source&quot;:{&quot;id&quot;:&quot;609c16e1bc10b7002838cc56&quot;,&quot;version&quot;:&quot;20210512175917&quot;,&quot;type&quot;:&quot;ASSETS&quot;},&quot;isPremium&quot;:true,&quot;parent&quot;:{&quot;type&quot;:&quot;CHILD&quot;,&quot;parentId&quot;:&quot;729e46b7-e095-4431-a7dc-d740f276d839&quot;,&quot;order&quot;:&quot;4&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8.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eeea23d9-801e-455a-ad33-6c27fd0ba356"/>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eeea23d9-801e-455a-ad33-6c27fd0ba356&quot;:{&quot;id&quot;:&quot;eeea23d9-801e-455a-ad33-6c27fd0ba356&quot;,&quot;name&quot;:&quot;Check mark&quot;,&quot;displayName&quot;:&quot;&quot;,&quot;type&quot;:&quot;FIGURE_OBJECT&quot;,&quot;relativeTransform&quot;:{&quot;translate&quot;:{&quot;x&quot;:-84.05257880883728,&quot;y&quot;:-56.34509654694349},&quot;rotate&quot;:0,&quot;skewX&quot;:0,&quot;scale&quot;:{&quot;x&quot;:1.0049456521739133,&quot;y&quot;:1.0049456521739133}},&quot;image&quot;:{&quot;url&quot;:&quot;https://icons.cdn.biorender.com/biorender/5a8d98ad296583001433dd73/20180221160711/image/5a8d98ad296583001433dd73.png&quot;,&quot;isPremium&quot;:false,&quot;isOrgIcon&quot;:false,&quot;size&quot;:{&quot;x&quot;:100,&quot;y&quot;:74}},&quot;source&quot;:{&quot;id&quot;:&quot;5a8d98ad296583001433dd73&quot;,&quot;version&quot;:&quot;20180221160711&quot;,&quot;type&quot;:&quot;ASSETS&quot;},&quot;isPremium&quot;:false,&quot;parent&quot;:{&quot;type&quot;:&quot;CHILD&quot;,&quot;parentId&quot;:&quot;729e46b7-e095-4431-a7dc-d740f276d839&quot;,&quot;order&quot;:&quot;6&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9.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2819d18e-87f9-42dc-b102-ffb470d55d22"/>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2819d18e-87f9-42dc-b102-ffb470d55d22&quot;:{&quot;id&quot;:&quot;2819d18e-87f9-42dc-b102-ffb470d55d22&quot;,&quot;name&quot;:&quot;Audio (loud, symbol)&quot;,&quot;displayName&quot;:&quot;&quot;,&quot;type&quot;:&quot;FIGURE_OBJECT&quot;,&quot;relativeTransform&quot;:{&quot;translate&quot;:{&quot;x&quot;:298.71914132379254,&quot;y&quot;:39.33823661203763},&quot;rotate&quot;:0,&quot;skewX&quot;:0,&quot;scale&quot;:{&quot;x&quot;:0.8550983899821109,&quot;y&quot;:0.8550983899821109}},&quot;image&quot;:{&quot;url&quot;:&quot;https://icons.cdn.biorender.com/biorender/5a8d906f01940b0014c660f8/20180221153026/image/5a8d906f01940b0014c660f8.png&quot;,&quot;isPremium&quot;:false,&quot;isOrgIcon&quot;:false,&quot;size&quot;:{&quot;x&quot;:100,&quot;y&quot;:59.33014354066986}},&quot;source&quot;:{&quot;id&quot;:&quot;5a8d906f01940b0014c660f8&quot;,&quot;version&quot;:&quot;20180221153026&quot;,&quot;type&quot;:&quot;ASSETS&quot;},&quot;isPremium&quot;:false,&quot;parent&quot;:{&quot;type&quot;:&quot;CHILD&quot;,&quot;parentId&quot;:&quot;729e46b7-e095-4431-a7dc-d740f276d839&quot;,&quot;order&quot;:&quot;982&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10.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9c3ed557-de3b-4412-957f-e5993935c38c"/>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9c3ed557-de3b-4412-957f-e5993935c38c&quot;:{&quot;id&quot;:&quot;9c3ed557-de3b-4412-957f-e5993935c38c&quot;,&quot;name&quot;:&quot;Skinner box (lever 2)&quot;,&quot;displayName&quot;:&quot;&quot;,&quot;type&quot;:&quot;FIGURE_OBJECT&quot;,&quot;relativeTransform&quot;:{&quot;translate&quot;:{&quot;x&quot;:225.1806797853308,&quot;y&quot;:67.3650625608434},&quot;rotate&quot;:3.1273888017610046e-16,&quot;skewX&quot;:7.818472004402513e-17,&quot;scale&quot;:{&quot;x&quot;:2.4284794275491945,&quot;y&quot;:2.4284794275491954}},&quot;image&quot;:{&quot;url&quot;:&quot;https://icons.cdn.biorender.com/biorender/5c63145d8533f233000fb24d/20190212184630/image/5c63145d8533f233000fb24d.png&quot;,&quot;isPremium&quot;:false,&quot;isOrgIcon&quot;:false,&quot;size&quot;:{&quot;x&quot;:50,&quot;y&quot;:27.337110481586404}},&quot;source&quot;:{&quot;id&quot;:&quot;5c63145d8533f233000fb24d&quot;,&quot;version&quot;:&quot;20190212184630&quot;,&quot;type&quot;:&quot;ASSETS&quot;},&quot;isPremium&quot;:false,&quot;parent&quot;:{&quot;type&quot;:&quot;CHILD&quot;,&quot;parentId&quot;:&quot;729e46b7-e095-4431-a7dc-d740f276d839&quot;,&quot;order&quot;:&quot;985&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11.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988be07c-7e03-4acf-b97e-535ace805d39"/>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988be07c-7e03-4acf-b97e-535ace805d39&quot;:{&quot;id&quot;:&quot;988be07c-7e03-4acf-b97e-535ace805d39&quot;,&quot;name&quot;:&quot;Skinner box (lever 2)&quot;,&quot;displayName&quot;:&quot;&quot;,&quot;type&quot;:&quot;FIGURE_OBJECT&quot;,&quot;relativeTransform&quot;:{&quot;translate&quot;:{&quot;x&quot;:225.1806797853308,&quot;y&quot;:-35.246744237009906},&quot;rotate&quot;:3.1273888017610046e-16,&quot;skewX&quot;:7.818472004402513e-17,&quot;scale&quot;:{&quot;x&quot;:2.4284794275491945,&quot;y&quot;:2.4284794275491954}},&quot;image&quot;:{&quot;url&quot;:&quot;https://icons.cdn.biorender.com/biorender/5c63145d8533f233000fb24d/20190212184630/image/5c63145d8533f233000fb24d.png&quot;,&quot;isPremium&quot;:false,&quot;isOrgIcon&quot;:false,&quot;size&quot;:{&quot;x&quot;:50,&quot;y&quot;:27.337110481586404}},&quot;source&quot;:{&quot;id&quot;:&quot;5c63145d8533f233000fb24d&quot;,&quot;version&quot;:&quot;20190212184630&quot;,&quot;type&quot;:&quot;ASSETS&quot;},&quot;isPremium&quot;:false,&quot;parent&quot;:{&quot;type&quot;:&quot;CHILD&quot;,&quot;parentId&quot;:&quot;729e46b7-e095-4431-a7dc-d740f276d839&quot;,&quot;order&quot;:&quot;987&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12.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3c44b4d8-b18b-4d13-917f-f1d00dc82b3c"/>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3c44b4d8-b18b-4d13-917f-f1d00dc82b3c&quot;:{&quot;id&quot;:&quot;3c44b4d8-b18b-4d13-917f-f1d00dc82b3c&quot;,&quot;name&quot;:&quot;Rat (lateral 2)&quot;,&quot;displayName&quot;:&quot;&quot;,&quot;type&quot;:&quot;FIGURE_OBJECT&quot;,&quot;relativeTransform&quot;:{&quot;translate&quot;:{&quot;x&quot;:82.31727776809046,&quot;y&quot;:57.26532385057811},&quot;rotate&quot;:6.283185307179586,&quot;skewX&quot;:3.746952599494132e-32,&quot;scale&quot;:{&quot;x&quot;:-0.8111219013544593,&quot;y&quot;:0.855098389982111}},&quot;image&quot;:{&quot;url&quot;:&quot;https://icons.cdn.biorender.com/biorender/609c16e1bc10b7002838cc56/20210512175917/image/609c16e1bc10b7002838cc56.png&quot;,&quot;isPremium&quot;:true,&quot;isOrgIcon&quot;:false,&quot;size&quot;:{&quot;x&quot;:175,&quot;y&quot;:101.2600806451613}},&quot;source&quot;:{&quot;id&quot;:&quot;609c16e1bc10b7002838cc56&quot;,&quot;version&quot;:&quot;20210512175917&quot;,&quot;type&quot;:&quot;ASSETS&quot;},&quot;isPremium&quot;:true,&quot;parent&quot;:{&quot;type&quot;:&quot;CHILD&quot;,&quot;parentId&quot;:&quot;729e46b7-e095-4431-a7dc-d740f276d839&quot;,&quot;order&quot;:&quot;99&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ags/tag13.xml><?xml version="1.0" encoding="utf-8"?>
<p:tagLst xmlns:a="http://schemas.openxmlformats.org/drawingml/2006/main" xmlns:r="http://schemas.openxmlformats.org/officeDocument/2006/relationships" xmlns:p="http://schemas.openxmlformats.org/presentationml/2006/main">
  <p:tag name="ID" val="67bca6c491dda18f1868706b"/>
  <p:tag name="FIGURESLIDEID" val="729e46b7-e095-4431-a7dc-d740f276d839"/>
  <p:tag name="SELECTIONIDS" val="487fd070-63db-42e7-a892-ede936124b51"/>
  <p:tag name="TRANSPARENTBACKGROUND" val="true"/>
  <p:tag name="VERSION" val="1747160756266"/>
  <p:tag name="TITLE" val="Tone rule schematic"/>
  <p:tag name="CREATORNAME" val="Joseph Hennessey"/>
  <p:tag name="DATEINSERTED" val="1747160765860"/>
  <p:tag name="DPI" val="300"/>
  <p:tag name="BIOJSON" val="{&quot;id&quot;:&quot;01464f7f-18a0-4680-869b-6c5a193f2cd7&quot;,&quot;objects&quot;:{&quot;487fd070-63db-42e7-a892-ede936124b51&quot;:{&quot;id&quot;:&quot;487fd070-63db-42e7-a892-ede936124b51&quot;,&quot;name&quot;:&quot;X tick mark&quot;,&quot;displayName&quot;:&quot;&quot;,&quot;type&quot;:&quot;FIGURE_OBJECT&quot;,&quot;relativeTransform&quot;:{&quot;translate&quot;:{&quot;x&quot;:-84.29991196601387,&quot;y&quot;:51.00048619306112},&quot;rotate&quot;:0,&quot;skewX&quot;:0,&quot;scale&quot;:{&quot;x&quot;:1,&quot;y&quot;:1}},&quot;image&quot;:{&quot;url&quot;:&quot;https://icons.cdn.biorender.com/biorender/638520646dae8500208f30d3/20221128210203/image/638520646dae8500208f30d3.png&quot;,&quot;isPremium&quot;:false,&quot;isOrgIcon&quot;:false,&quot;size&quot;:{&quot;x&quot;:100,&quot;y&quot;:100}},&quot;source&quot;:{&quot;id&quot;:&quot;638520646dae8500208f30d3&quot;,&quot;version&quot;:&quot;20221128210203&quot;,&quot;type&quot;:&quot;ASSETS&quot;},&quot;isPremium&quot;:false,&quot;parent&quot;:{&quot;type&quot;:&quot;CHILD&quot;,&quot;parentId&quot;:&quot;729e46b7-e095-4431-a7dc-d740f276d839&quot;,&quot;order&quot;:&quot;995&quot;}},&quot;729e46b7-e095-4431-a7dc-d740f276d839&quot;:{&quot;id&quot;:&quot;729e46b7-e095-4431-a7dc-d740f276d839&quot;,&quot;type&quot;:&quot;FIGURE_OBJECT&quot;,&quot;document&quot;:{&quot;type&quot;:&quot;FIGURE&quot;,&quot;canvasType&quot;:&quot;FIGURE&quot;,&quot;units&quot;:&quot;in&quot;},&quot;parent&quot;:{&quot;parentId&quot;:&quot;01464f7f-18a0-4680-869b-6c5a193f2cd7&quot;,&quot;type&quot;:&quot;DOCUMENT&quot;,&quot;order&quot;:&quot;5&quot;}},&quot;01464f7f-18a0-4680-869b-6c5a193f2cd7&quot;:{&quot;id&quot;:&quot;01464f7f-18a0-4680-869b-6c5a193f2cd7&quot;,&quot;type&quot;:&quot;FIGURE_OBJECT&quot;,&quot;document&quot;:{&quot;type&quot;:&quot;DOCUMENT_GROUP&quot;,&quot;canvasType&quot;:&quot;SLIDE&quot;,&quot;units&quot;:&quot;in&quo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B80058E49B42409D7D2606633A873D" ma:contentTypeVersion="13" ma:contentTypeDescription="Create a new document." ma:contentTypeScope="" ma:versionID="eccadd51463a0171785d39b210899cb3">
  <xsd:schema xmlns:xsd="http://www.w3.org/2001/XMLSchema" xmlns:xs="http://www.w3.org/2001/XMLSchema" xmlns:p="http://schemas.microsoft.com/office/2006/metadata/properties" xmlns:ns2="6503cf47-a724-436c-a225-8b5f8d76bd5b" xmlns:ns3="aa7554ca-5846-4839-8e24-6f4075ac49fe" targetNamespace="http://schemas.microsoft.com/office/2006/metadata/properties" ma:root="true" ma:fieldsID="24817484490964190fab62d4b1cb69b9" ns2:_="" ns3:_="">
    <xsd:import namespace="6503cf47-a724-436c-a225-8b5f8d76bd5b"/>
    <xsd:import namespace="aa7554ca-5846-4839-8e24-6f4075ac49f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03cf47-a724-436c-a225-8b5f8d76b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dff210b-1a75-4f95-bf42-e73e2711a7c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a7554ca-5846-4839-8e24-6f4075ac49f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81cc104-39a5-4b3c-a832-ae4c3858c637}" ma:internalName="TaxCatchAll" ma:showField="CatchAllData" ma:web="aa7554ca-5846-4839-8e24-6f4075ac49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a7554ca-5846-4839-8e24-6f4075ac49fe" xsi:nil="true"/>
    <lcf76f155ced4ddcb4097134ff3c332f xmlns="6503cf47-a724-436c-a225-8b5f8d76bd5b">
      <Terms xmlns="http://schemas.microsoft.com/office/infopath/2007/PartnerControls"/>
    </lcf76f155ced4ddcb4097134ff3c332f>
    <SharedWithUsers xmlns="aa7554ca-5846-4839-8e24-6f4075ac49fe">
      <UserInfo>
        <DisplayName>Nowak, David</DisplayName>
        <AccountId>18</AccountId>
        <AccountType/>
      </UserInfo>
    </SharedWithUsers>
  </documentManagement>
</p:properties>
</file>

<file path=customXml/itemProps1.xml><?xml version="1.0" encoding="utf-8"?>
<ds:datastoreItem xmlns:ds="http://schemas.openxmlformats.org/officeDocument/2006/customXml" ds:itemID="{0D1DC6C1-757C-41C9-A52D-63AE1AAC1AA0}">
  <ds:schemaRefs>
    <ds:schemaRef ds:uri="6503cf47-a724-436c-a225-8b5f8d76bd5b"/>
    <ds:schemaRef ds:uri="aa7554ca-5846-4839-8e24-6f4075ac49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5DEA6E4-22F0-4100-A61E-AC14B238A293}">
  <ds:schemaRefs>
    <ds:schemaRef ds:uri="http://schemas.microsoft.com/sharepoint/v3/contenttype/forms"/>
  </ds:schemaRefs>
</ds:datastoreItem>
</file>

<file path=customXml/itemProps3.xml><?xml version="1.0" encoding="utf-8"?>
<ds:datastoreItem xmlns:ds="http://schemas.openxmlformats.org/officeDocument/2006/customXml" ds:itemID="{0BD6EBC5-B4E9-4FF6-AD69-72025F164CBF}">
  <ds:schemaRefs>
    <ds:schemaRef ds:uri="http://schemas.microsoft.com/office/2006/documentManagement/types"/>
    <ds:schemaRef ds:uri="http://purl.org/dc/elements/1.1/"/>
    <ds:schemaRef ds:uri="aa7554ca-5846-4839-8e24-6f4075ac49fe"/>
    <ds:schemaRef ds:uri="http://schemas.openxmlformats.org/package/2006/metadata/core-properties"/>
    <ds:schemaRef ds:uri="http://purl.org/dc/terms/"/>
    <ds:schemaRef ds:uri="http://schemas.microsoft.com/office/infopath/2007/PartnerControls"/>
    <ds:schemaRef ds:uri="http://purl.org/dc/dcmitype/"/>
    <ds:schemaRef ds:uri="6503cf47-a724-436c-a225-8b5f8d76bd5b"/>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14847</TotalTime>
  <Words>1059</Words>
  <Application>Microsoft Macintosh PowerPoint</Application>
  <PresentationFormat>Custom</PresentationFormat>
  <Paragraphs>62</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 Nova</vt:lpstr>
      <vt:lpstr>Arial Nova Light</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Reitci, Steven</dc:creator>
  <cp:lastModifiedBy>Hennessey, Joseph</cp:lastModifiedBy>
  <cp:revision>23</cp:revision>
  <cp:lastPrinted>2024-10-03T02:04:10Z</cp:lastPrinted>
  <dcterms:created xsi:type="dcterms:W3CDTF">2023-03-06T14:59:40Z</dcterms:created>
  <dcterms:modified xsi:type="dcterms:W3CDTF">2026-02-26T19:40:57Z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0x01010094B80058E49B42409D7D2606633A873D</vt:lpwstr>
  </property>
  <property fmtid="{D5CDD505-2E9C-101B-9397-08002B2CF9AE}" pid="3" name="MediaServiceImageTags">
    <vt:lpwstr/>
  </property>
</Properties>
</file>